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1" r:id="rId14"/>
    <p:sldId id="272" r:id="rId15"/>
    <p:sldId id="273" r:id="rId16"/>
    <p:sldId id="302" r:id="rId17"/>
    <p:sldId id="301" r:id="rId18"/>
    <p:sldId id="274" r:id="rId19"/>
    <p:sldId id="296" r:id="rId20"/>
    <p:sldId id="295" r:id="rId21"/>
    <p:sldId id="305" r:id="rId22"/>
    <p:sldId id="306" r:id="rId23"/>
    <p:sldId id="275" r:id="rId24"/>
    <p:sldId id="276" r:id="rId25"/>
    <p:sldId id="277" r:id="rId26"/>
    <p:sldId id="297" r:id="rId27"/>
    <p:sldId id="298" r:id="rId28"/>
    <p:sldId id="299" r:id="rId29"/>
    <p:sldId id="300" r:id="rId30"/>
    <p:sldId id="284" r:id="rId31"/>
    <p:sldId id="278" r:id="rId32"/>
    <p:sldId id="279" r:id="rId33"/>
    <p:sldId id="280" r:id="rId34"/>
    <p:sldId id="281" r:id="rId35"/>
    <p:sldId id="282" r:id="rId36"/>
    <p:sldId id="304" r:id="rId37"/>
    <p:sldId id="283" r:id="rId38"/>
    <p:sldId id="290" r:id="rId39"/>
    <p:sldId id="285" r:id="rId40"/>
    <p:sldId id="286" r:id="rId41"/>
    <p:sldId id="287" r:id="rId42"/>
    <p:sldId id="288" r:id="rId43"/>
    <p:sldId id="289" r:id="rId44"/>
    <p:sldId id="291" r:id="rId45"/>
    <p:sldId id="292" r:id="rId46"/>
    <p:sldId id="293" r:id="rId47"/>
    <p:sldId id="294" r:id="rId48"/>
    <p:sldId id="308" r:id="rId49"/>
    <p:sldId id="307"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5"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title>
      <c:layout/>
    </c:title>
    <c:view3D>
      <c:rotX val="30"/>
      <c:perspective val="30"/>
    </c:view3D>
    <c:plotArea>
      <c:layout/>
      <c:pie3DChart>
        <c:varyColors val="1"/>
        <c:ser>
          <c:idx val="0"/>
          <c:order val="0"/>
          <c:tx>
            <c:strRef>
              <c:f>Φύλλο1!$B$1</c:f>
              <c:strCache>
                <c:ptCount val="1"/>
                <c:pt idx="0">
                  <c:v>Υδρόμετρα</c:v>
                </c:pt>
              </c:strCache>
            </c:strRef>
          </c:tx>
          <c:explosion val="25"/>
          <c:dLbls>
            <c:dLbl>
              <c:idx val="0"/>
              <c:layout>
                <c:manualLayout>
                  <c:x val="-4.3732988237581441E-2"/>
                  <c:y val="0.14430034006022593"/>
                </c:manualLayout>
              </c:layout>
              <c:showVal val="1"/>
            </c:dLbl>
            <c:dLbl>
              <c:idx val="1"/>
              <c:layout>
                <c:manualLayout>
                  <c:x val="4.8996913580246937E-2"/>
                  <c:y val="0.21003994067118981"/>
                </c:manualLayout>
              </c:layout>
              <c:showVal val="1"/>
            </c:dLbl>
            <c:dLbl>
              <c:idx val="2"/>
              <c:layout>
                <c:manualLayout>
                  <c:x val="2.6052116749295244E-2"/>
                  <c:y val="-6.4133312623192024E-2"/>
                </c:manualLayout>
              </c:layout>
              <c:showVal val="1"/>
            </c:dLbl>
            <c:dLbl>
              <c:idx val="3"/>
              <c:layout>
                <c:manualLayout>
                  <c:x val="7.1808471857684499E-3"/>
                  <c:y val="-4.0330201550476702E-2"/>
                </c:manualLayout>
              </c:layout>
              <c:showVal val="1"/>
            </c:dLbl>
            <c:dLbl>
              <c:idx val="4"/>
              <c:layout>
                <c:manualLayout>
                  <c:x val="8.0952901720618264E-3"/>
                  <c:y val="-3.5694282078753206E-2"/>
                </c:manualLayout>
              </c:layout>
              <c:showVal val="1"/>
            </c:dLbl>
            <c:dLbl>
              <c:idx val="5"/>
              <c:layout>
                <c:manualLayout>
                  <c:x val="2.8631707494896488E-2"/>
                  <c:y val="-3.619539090354916E-2"/>
                </c:manualLayout>
              </c:layout>
              <c:showVal val="1"/>
            </c:dLbl>
            <c:showVal val="1"/>
            <c:showLeaderLines val="1"/>
          </c:dLbls>
          <c:cat>
            <c:strRef>
              <c:f>Φύλλο1!$A$2:$A$7</c:f>
              <c:strCache>
                <c:ptCount val="6"/>
                <c:pt idx="0">
                  <c:v>Πόλη Λαμίας</c:v>
                </c:pt>
                <c:pt idx="1">
                  <c:v>Καποδιστριακές Κοινότητες</c:v>
                </c:pt>
                <c:pt idx="2">
                  <c:v>Δ.Ε. Υπάτης</c:v>
                </c:pt>
                <c:pt idx="3">
                  <c:v>Δ.Ε. Λιανοκλαδίου</c:v>
                </c:pt>
                <c:pt idx="4">
                  <c:v>Δ.Ε. Γοργοποτάμου</c:v>
                </c:pt>
                <c:pt idx="5">
                  <c:v>Δ.Ε.Παύλιανης</c:v>
                </c:pt>
              </c:strCache>
            </c:strRef>
          </c:cat>
          <c:val>
            <c:numRef>
              <c:f>Φύλλο1!$B$2:$B$7</c:f>
              <c:numCache>
                <c:formatCode>General</c:formatCode>
                <c:ptCount val="6"/>
                <c:pt idx="0">
                  <c:v>28206</c:v>
                </c:pt>
                <c:pt idx="1">
                  <c:v>5289</c:v>
                </c:pt>
                <c:pt idx="2">
                  <c:v>3304</c:v>
                </c:pt>
                <c:pt idx="3">
                  <c:v>1363</c:v>
                </c:pt>
                <c:pt idx="4">
                  <c:v>2277</c:v>
                </c:pt>
                <c:pt idx="5">
                  <c:v>334</c:v>
                </c:pt>
              </c:numCache>
            </c:numRef>
          </c:val>
        </c:ser>
      </c:pie3DChart>
    </c:plotArea>
    <c:legend>
      <c:legendPos val="r"/>
      <c:layout/>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plotArea>
      <c:layout/>
      <c:barChart>
        <c:barDir val="col"/>
        <c:grouping val="clustered"/>
        <c:ser>
          <c:idx val="0"/>
          <c:order val="0"/>
          <c:tx>
            <c:strRef>
              <c:f>Φύλλο1!$B$1</c:f>
              <c:strCache>
                <c:ptCount val="1"/>
                <c:pt idx="0">
                  <c:v>Ποσά</c:v>
                </c:pt>
              </c:strCache>
            </c:strRef>
          </c:tx>
          <c:dLbls>
            <c:dLbl>
              <c:idx val="4"/>
              <c:layout>
                <c:manualLayout>
                  <c:x val="1.5432098765432104E-3"/>
                  <c:y val="-2.5254293948050392E-2"/>
                </c:manualLayout>
              </c:layout>
              <c:showVal val="1"/>
            </c:dLbl>
            <c:txPr>
              <a:bodyPr/>
              <a:lstStyle/>
              <a:p>
                <a:pPr>
                  <a:defRPr sz="1600" baseline="0"/>
                </a:pPr>
                <a:endParaRPr lang="el-GR"/>
              </a:p>
            </c:txPr>
            <c:showVal val="1"/>
          </c:dLbls>
          <c:cat>
            <c:strRef>
              <c:f>Φύλλο1!$A$2:$A$6</c:f>
              <c:strCache>
                <c:ptCount val="5"/>
                <c:pt idx="0">
                  <c:v>Επιχορηγήσεις Νομαρχιακού Ταμείου</c:v>
                </c:pt>
                <c:pt idx="1">
                  <c:v>Επιχορηγήσεις Κοινοτικών Πλαισίων Στήριξης - ΕΣΠΑ</c:v>
                </c:pt>
                <c:pt idx="2">
                  <c:v>Ειδικό Τέλος 80% και 3%</c:v>
                </c:pt>
                <c:pt idx="3">
                  <c:v>Δάνεια ΤΠΔ</c:v>
                </c:pt>
                <c:pt idx="4">
                  <c:v>Ιδία Συμμετοχή</c:v>
                </c:pt>
              </c:strCache>
            </c:strRef>
          </c:cat>
          <c:val>
            <c:numRef>
              <c:f>Φύλλο1!$B$2:$B$6</c:f>
              <c:numCache>
                <c:formatCode>#,##0\ "€"</c:formatCode>
                <c:ptCount val="5"/>
                <c:pt idx="0">
                  <c:v>2831236</c:v>
                </c:pt>
                <c:pt idx="1">
                  <c:v>57720612</c:v>
                </c:pt>
                <c:pt idx="2">
                  <c:v>14095728</c:v>
                </c:pt>
                <c:pt idx="3">
                  <c:v>7577843</c:v>
                </c:pt>
                <c:pt idx="4">
                  <c:v>5492581</c:v>
                </c:pt>
              </c:numCache>
            </c:numRef>
          </c:val>
        </c:ser>
        <c:axId val="78234752"/>
        <c:axId val="78236288"/>
      </c:barChart>
      <c:catAx>
        <c:axId val="78234752"/>
        <c:scaling>
          <c:orientation val="minMax"/>
        </c:scaling>
        <c:axPos val="b"/>
        <c:tickLblPos val="nextTo"/>
        <c:txPr>
          <a:bodyPr/>
          <a:lstStyle/>
          <a:p>
            <a:pPr>
              <a:defRPr sz="1200" baseline="0"/>
            </a:pPr>
            <a:endParaRPr lang="el-GR"/>
          </a:p>
        </c:txPr>
        <c:crossAx val="78236288"/>
        <c:crosses val="autoZero"/>
        <c:auto val="1"/>
        <c:lblAlgn val="ctr"/>
        <c:lblOffset val="100"/>
      </c:catAx>
      <c:valAx>
        <c:axId val="78236288"/>
        <c:scaling>
          <c:orientation val="minMax"/>
        </c:scaling>
        <c:axPos val="l"/>
        <c:majorGridlines/>
        <c:numFmt formatCode="#,##0\ &quot;€&quot;" sourceLinked="1"/>
        <c:tickLblPos val="nextTo"/>
        <c:crossAx val="78234752"/>
        <c:crosses val="autoZero"/>
        <c:crossBetween val="between"/>
      </c:valAx>
    </c:plotArea>
    <c:legend>
      <c:legendPos val="r"/>
    </c:legend>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2EF5B-4429-4402-8A72-1CBF59C2F6BC}" type="datetimeFigureOut">
              <a:rPr lang="el-GR" smtClean="0"/>
              <a:pPr/>
              <a:t>31/1/2018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3750D-CB9A-4272-881F-7F0ABD91AEC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Δ.Ε.Υ.Α. ΛΑΜΙΑΣ</a:t>
            </a:r>
            <a:endParaRPr lang="el-GR" dirty="0"/>
          </a:p>
        </p:txBody>
      </p:sp>
      <p:pic>
        <p:nvPicPr>
          <p:cNvPr id="4" name="3 - Θέση περιεχομένου" descr="Κτηριο.jpg"/>
          <p:cNvPicPr>
            <a:picLocks noGrp="1" noChangeAspect="1"/>
          </p:cNvPicPr>
          <p:nvPr>
            <p:ph idx="1"/>
          </p:nvPr>
        </p:nvPicPr>
        <p:blipFill>
          <a:blip r:embed="rId2" cstate="print"/>
          <a:stretch>
            <a:fillRect/>
          </a:stretch>
        </p:blipFill>
        <p:spPr>
          <a:xfrm>
            <a:off x="1041607" y="1600200"/>
            <a:ext cx="7060785" cy="4525963"/>
          </a:xfr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a:solidFill>
            <a:schemeClr val="accent1">
              <a:lumMod val="20000"/>
              <a:lumOff val="80000"/>
            </a:schemeClr>
          </a:solidFill>
        </p:spPr>
        <p:txBody>
          <a:bodyPr>
            <a:normAutofit fontScale="90000"/>
          </a:bodyPr>
          <a:lstStyle/>
          <a:p>
            <a:r>
              <a:rPr lang="el-GR" dirty="0" smtClean="0"/>
              <a:t>ΑΡΧΕΣ ΔΙΟΙΚΗΣΗΣ ΚΑΙ ΕΣΩΤΕΡΙΚΑ ΣΥΣΤΗΜΑΤΑ ΔΙΑΧΕΙΡΙΣΗΣ</a:t>
            </a:r>
            <a:endParaRPr lang="el-GR" dirty="0"/>
          </a:p>
        </p:txBody>
      </p:sp>
      <p:sp>
        <p:nvSpPr>
          <p:cNvPr id="3" name="2 - Θέση περιεχομένου"/>
          <p:cNvSpPr>
            <a:spLocks noGrp="1"/>
          </p:cNvSpPr>
          <p:nvPr>
            <p:ph idx="1"/>
          </p:nvPr>
        </p:nvSpPr>
        <p:spPr>
          <a:xfrm>
            <a:off x="457200" y="1571612"/>
            <a:ext cx="8229600" cy="4554551"/>
          </a:xfrm>
          <a:solidFill>
            <a:schemeClr val="accent5">
              <a:lumMod val="20000"/>
              <a:lumOff val="80000"/>
            </a:schemeClr>
          </a:solidFill>
        </p:spPr>
        <p:txBody>
          <a:bodyPr>
            <a:normAutofit fontScale="77500" lnSpcReduction="20000"/>
          </a:bodyPr>
          <a:lstStyle/>
          <a:p>
            <a:r>
              <a:rPr lang="el-GR" dirty="0" smtClean="0"/>
              <a:t>Την λειτουργία της Δ.Ε.Υ.Α.Λ. καθορίζει εγκεκριμένος Οργανισμός Εσωτερικής Υπηρεσίας. </a:t>
            </a:r>
          </a:p>
          <a:p>
            <a:r>
              <a:rPr lang="el-GR" dirty="0" smtClean="0"/>
              <a:t>Η Οργανωτική διάρθρωση των Υπηρεσιών σε διοικητικό επίπεδο είναι Διεύθυνση / Υπηρεσία / Τμήμα / Γραφείο</a:t>
            </a:r>
          </a:p>
          <a:p>
            <a:r>
              <a:rPr lang="el-GR" dirty="0" smtClean="0"/>
              <a:t>Για την λειτουργία των δικτύων εφαρμόζονται εγκεκριμένοι  κανονισμοί ύδρευσης και αποχέτευσης. </a:t>
            </a:r>
          </a:p>
          <a:p>
            <a:r>
              <a:rPr lang="el-GR" dirty="0" smtClean="0"/>
              <a:t>Για την λειτουργία των οικονομικών διοικητικών υπηρεσιών έχει αναπτυχτεί ένα </a:t>
            </a:r>
            <a:r>
              <a:rPr lang="en-US" dirty="0" smtClean="0"/>
              <a:t>ERP</a:t>
            </a:r>
            <a:r>
              <a:rPr lang="el-GR" dirty="0" smtClean="0"/>
              <a:t> σύστημα προσαρμοσμένο στο αντικείμενο δραστηριότητας της επιχείρησης αλλά και τις παράλληλες υποχρεώσεις εφαρμογής του δημοσίου λογιστικού συστήματος παρακολούθησης του προϋπολογισμού.  </a:t>
            </a:r>
          </a:p>
          <a:p>
            <a:endParaRPr lang="el-GR" dirty="0" smtClean="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1986 - 2016</a:t>
            </a:r>
            <a:endParaRPr lang="el-GR" dirty="0"/>
          </a:p>
        </p:txBody>
      </p:sp>
      <p:sp>
        <p:nvSpPr>
          <p:cNvPr id="3" name="2 - Θέση κειμένου"/>
          <p:cNvSpPr>
            <a:spLocks noGrp="1"/>
          </p:cNvSpPr>
          <p:nvPr>
            <p:ph type="body" idx="1"/>
          </p:nvPr>
        </p:nvSpPr>
        <p:spPr>
          <a:solidFill>
            <a:schemeClr val="tx2">
              <a:lumMod val="40000"/>
              <a:lumOff val="60000"/>
            </a:schemeClr>
          </a:solidFill>
        </p:spPr>
        <p:txBody>
          <a:bodyPr/>
          <a:lstStyle/>
          <a:p>
            <a:pPr algn="ctr"/>
            <a:r>
              <a:rPr lang="el-GR" dirty="0" smtClean="0"/>
              <a:t>ΕΡΓΑ ΥΔΡΕΥΣΗΣ</a:t>
            </a:r>
            <a:endParaRPr lang="el-GR" dirty="0"/>
          </a:p>
        </p:txBody>
      </p:sp>
      <p:sp>
        <p:nvSpPr>
          <p:cNvPr id="4" name="3 - Θέση περιεχομένου"/>
          <p:cNvSpPr>
            <a:spLocks noGrp="1"/>
          </p:cNvSpPr>
          <p:nvPr>
            <p:ph sz="half" idx="2"/>
          </p:nvPr>
        </p:nvSpPr>
        <p:spPr>
          <a:solidFill>
            <a:schemeClr val="tx2">
              <a:lumMod val="40000"/>
              <a:lumOff val="60000"/>
            </a:schemeClr>
          </a:solidFill>
        </p:spPr>
        <p:txBody>
          <a:bodyPr>
            <a:normAutofit/>
          </a:bodyPr>
          <a:lstStyle/>
          <a:p>
            <a:pPr algn="ctr" hangingPunct="0">
              <a:buNone/>
            </a:pPr>
            <a:r>
              <a:rPr lang="el-GR" dirty="0" smtClean="0"/>
              <a:t>	Δίκτυα Αγωγών Ύδρευσης Συνολικού μήκους 259.100μ</a:t>
            </a:r>
          </a:p>
          <a:p>
            <a:endParaRPr lang="el-GR" dirty="0"/>
          </a:p>
        </p:txBody>
      </p:sp>
      <p:sp>
        <p:nvSpPr>
          <p:cNvPr id="5" name="4 - Θέση κειμένου"/>
          <p:cNvSpPr>
            <a:spLocks noGrp="1"/>
          </p:cNvSpPr>
          <p:nvPr>
            <p:ph type="body" sz="quarter" idx="3"/>
          </p:nvPr>
        </p:nvSpPr>
        <p:spPr>
          <a:solidFill>
            <a:schemeClr val="tx2">
              <a:lumMod val="40000"/>
              <a:lumOff val="60000"/>
            </a:schemeClr>
          </a:solidFill>
        </p:spPr>
        <p:txBody>
          <a:bodyPr/>
          <a:lstStyle/>
          <a:p>
            <a:pPr algn="ctr"/>
            <a:r>
              <a:rPr lang="el-GR" dirty="0" smtClean="0"/>
              <a:t>ΦΥΣΙΚΟ ΑΝΤΙΚΕΙΜΕΝΟ</a:t>
            </a:r>
            <a:endParaRPr lang="el-GR" dirty="0"/>
          </a:p>
        </p:txBody>
      </p:sp>
      <p:sp>
        <p:nvSpPr>
          <p:cNvPr id="6" name="5 - Θέση περιεχομένου"/>
          <p:cNvSpPr>
            <a:spLocks noGrp="1"/>
          </p:cNvSpPr>
          <p:nvPr>
            <p:ph sz="quarter" idx="4"/>
          </p:nvPr>
        </p:nvSpPr>
        <p:spPr>
          <a:solidFill>
            <a:schemeClr val="tx2">
              <a:lumMod val="40000"/>
              <a:lumOff val="60000"/>
            </a:schemeClr>
          </a:solidFill>
        </p:spPr>
        <p:txBody>
          <a:bodyPr/>
          <a:lstStyle/>
          <a:p>
            <a:pPr hangingPunct="0"/>
            <a:r>
              <a:rPr lang="el-GR" dirty="0" smtClean="0"/>
              <a:t>Πύκνωση εσωτερικού δικτύου, αντικατάσταση αγωγών και ιδιωτικών παροχών, επέκταση δικτύων.</a:t>
            </a:r>
          </a:p>
          <a:p>
            <a:pPr hangingPunct="0"/>
            <a:r>
              <a:rPr lang="el-GR" dirty="0" smtClean="0"/>
              <a:t>Νέο τροφοδοτικό αγωγό ύδρευσης από τις πηγές Γοργοποτάμου.</a:t>
            </a:r>
          </a:p>
          <a:p>
            <a:endParaRPr lang="el-GR" dirty="0"/>
          </a:p>
        </p:txBody>
      </p:sp>
      <p:sp>
        <p:nvSpPr>
          <p:cNvPr id="7" name="6 - TextBox"/>
          <p:cNvSpPr txBox="1"/>
          <p:nvPr/>
        </p:nvSpPr>
        <p:spPr>
          <a:xfrm>
            <a:off x="2143108" y="1214422"/>
            <a:ext cx="4572032" cy="461665"/>
          </a:xfrm>
          <a:prstGeom prst="rect">
            <a:avLst/>
          </a:prstGeom>
          <a:solidFill>
            <a:schemeClr val="accent1">
              <a:lumMod val="20000"/>
              <a:lumOff val="80000"/>
            </a:schemeClr>
          </a:solidFill>
        </p:spPr>
        <p:txBody>
          <a:bodyPr wrap="square" rtlCol="0">
            <a:spAutoFit/>
          </a:bodyPr>
          <a:lstStyle/>
          <a:p>
            <a:pPr algn="ctr"/>
            <a:r>
              <a:rPr lang="el-GR" sz="2400" b="1" dirty="0" smtClean="0"/>
              <a:t>Συνολικής Δαπάνης </a:t>
            </a:r>
            <a:r>
              <a:rPr lang="en-US" sz="2400" b="1" dirty="0" smtClean="0"/>
              <a:t>87</a:t>
            </a:r>
            <a:r>
              <a:rPr lang="el-GR" sz="2400" b="1" dirty="0" smtClean="0"/>
              <a:t>.</a:t>
            </a:r>
            <a:r>
              <a:rPr lang="en-US" sz="2400" b="1" dirty="0" smtClean="0"/>
              <a:t>718</a:t>
            </a:r>
            <a:r>
              <a:rPr lang="el-GR" sz="2400" b="1" dirty="0" smtClean="0"/>
              <a:t>.000 €</a:t>
            </a:r>
            <a:endParaRPr lang="el-GR" sz="2400" b="1"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1986 - 2016</a:t>
            </a:r>
            <a:endParaRPr lang="el-GR" dirty="0"/>
          </a:p>
        </p:txBody>
      </p:sp>
      <p:sp>
        <p:nvSpPr>
          <p:cNvPr id="3" name="2 - Θέση κειμένου"/>
          <p:cNvSpPr>
            <a:spLocks noGrp="1"/>
          </p:cNvSpPr>
          <p:nvPr>
            <p:ph type="body" idx="1"/>
          </p:nvPr>
        </p:nvSpPr>
        <p:spPr>
          <a:solidFill>
            <a:schemeClr val="accent2">
              <a:lumMod val="20000"/>
              <a:lumOff val="80000"/>
            </a:schemeClr>
          </a:solidFill>
        </p:spPr>
        <p:txBody>
          <a:bodyPr>
            <a:normAutofit/>
          </a:bodyPr>
          <a:lstStyle/>
          <a:p>
            <a:pPr algn="ctr"/>
            <a:r>
              <a:rPr lang="el-GR" dirty="0" smtClean="0"/>
              <a:t>ΕΡΓΑ ΑΠΟΧΕΤΕΥΣΗΣ</a:t>
            </a:r>
            <a:endParaRPr lang="el-GR" dirty="0"/>
          </a:p>
        </p:txBody>
      </p:sp>
      <p:sp>
        <p:nvSpPr>
          <p:cNvPr id="4" name="3 - Θέση περιεχομένου"/>
          <p:cNvSpPr>
            <a:spLocks noGrp="1"/>
          </p:cNvSpPr>
          <p:nvPr>
            <p:ph sz="half" idx="2"/>
          </p:nvPr>
        </p:nvSpPr>
        <p:spPr>
          <a:solidFill>
            <a:schemeClr val="accent2">
              <a:lumMod val="20000"/>
              <a:lumOff val="80000"/>
            </a:schemeClr>
          </a:solidFill>
        </p:spPr>
        <p:txBody>
          <a:bodyPr>
            <a:normAutofit/>
          </a:bodyPr>
          <a:lstStyle/>
          <a:p>
            <a:pPr hangingPunct="0"/>
            <a:r>
              <a:rPr lang="el-GR" dirty="0" smtClean="0"/>
              <a:t>Δίκτυα Αγωγών Ακαθάρτων Συνολικού μήκους 296.200μ</a:t>
            </a:r>
          </a:p>
          <a:p>
            <a:pPr hangingPunct="0"/>
            <a:endParaRPr lang="el-GR" dirty="0" smtClean="0"/>
          </a:p>
          <a:p>
            <a:pPr hangingPunct="0"/>
            <a:r>
              <a:rPr lang="el-GR" dirty="0" smtClean="0"/>
              <a:t>Δίκτυα Αγωγών </a:t>
            </a:r>
            <a:r>
              <a:rPr lang="el-GR" dirty="0" err="1" smtClean="0"/>
              <a:t>Ομβρίων</a:t>
            </a:r>
            <a:r>
              <a:rPr lang="el-GR" dirty="0" smtClean="0"/>
              <a:t> Συνολικού μήκους 62.000μ</a:t>
            </a:r>
          </a:p>
          <a:p>
            <a:endParaRPr lang="el-GR" dirty="0"/>
          </a:p>
        </p:txBody>
      </p:sp>
      <p:sp>
        <p:nvSpPr>
          <p:cNvPr id="5" name="4 - Θέση κειμένου"/>
          <p:cNvSpPr>
            <a:spLocks noGrp="1"/>
          </p:cNvSpPr>
          <p:nvPr>
            <p:ph type="body" sz="quarter" idx="3"/>
          </p:nvPr>
        </p:nvSpPr>
        <p:spPr>
          <a:solidFill>
            <a:schemeClr val="accent2">
              <a:lumMod val="20000"/>
              <a:lumOff val="80000"/>
            </a:schemeClr>
          </a:solidFill>
        </p:spPr>
        <p:txBody>
          <a:bodyPr/>
          <a:lstStyle/>
          <a:p>
            <a:pPr algn="ctr"/>
            <a:r>
              <a:rPr lang="el-GR" dirty="0" smtClean="0"/>
              <a:t>ΦΥΣΙΚΟ ΑΝΤΙΚΕΙΜΕΝΟ</a:t>
            </a:r>
            <a:endParaRPr lang="el-GR" dirty="0"/>
          </a:p>
        </p:txBody>
      </p:sp>
      <p:sp>
        <p:nvSpPr>
          <p:cNvPr id="6" name="5 - Θέση περιεχομένου"/>
          <p:cNvSpPr>
            <a:spLocks noGrp="1"/>
          </p:cNvSpPr>
          <p:nvPr>
            <p:ph sz="quarter" idx="4"/>
          </p:nvPr>
        </p:nvSpPr>
        <p:spPr>
          <a:solidFill>
            <a:schemeClr val="accent2">
              <a:lumMod val="20000"/>
              <a:lumOff val="80000"/>
            </a:schemeClr>
          </a:solidFill>
        </p:spPr>
        <p:txBody>
          <a:bodyPr>
            <a:normAutofit/>
          </a:bodyPr>
          <a:lstStyle/>
          <a:p>
            <a:pPr hangingPunct="0"/>
            <a:r>
              <a:rPr lang="el-GR" dirty="0" smtClean="0"/>
              <a:t>Κατασκευή και επέκταση του νέου χωριστικού δικτύου ακαθάρτων,</a:t>
            </a:r>
          </a:p>
          <a:p>
            <a:pPr hangingPunct="0"/>
            <a:r>
              <a:rPr lang="el-GR" dirty="0" smtClean="0"/>
              <a:t>Κατασκευή του νέου </a:t>
            </a:r>
          </a:p>
          <a:p>
            <a:pPr hangingPunct="0">
              <a:buNone/>
            </a:pPr>
            <a:r>
              <a:rPr lang="el-GR" dirty="0" smtClean="0"/>
              <a:t>	δικτύου όμβριων και ένταξη του παλαιού </a:t>
            </a:r>
            <a:r>
              <a:rPr lang="el-GR" dirty="0" err="1" smtClean="0"/>
              <a:t>παντορροϊκού</a:t>
            </a:r>
            <a:r>
              <a:rPr lang="el-GR" dirty="0" smtClean="0"/>
              <a:t> σε αυτό.</a:t>
            </a:r>
          </a:p>
          <a:p>
            <a:endParaRPr lang="el-GR"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1986 - 2016</a:t>
            </a:r>
            <a:endParaRPr lang="el-GR" dirty="0"/>
          </a:p>
        </p:txBody>
      </p:sp>
      <p:sp>
        <p:nvSpPr>
          <p:cNvPr id="3" name="2 - Θέση περιεχομένου"/>
          <p:cNvSpPr>
            <a:spLocks noGrp="1"/>
          </p:cNvSpPr>
          <p:nvPr>
            <p:ph idx="1"/>
          </p:nvPr>
        </p:nvSpPr>
        <p:spPr>
          <a:solidFill>
            <a:schemeClr val="accent3">
              <a:lumMod val="20000"/>
              <a:lumOff val="80000"/>
            </a:schemeClr>
          </a:solidFill>
        </p:spPr>
        <p:txBody>
          <a:bodyPr/>
          <a:lstStyle/>
          <a:p>
            <a:pPr algn="ctr">
              <a:buNone/>
            </a:pPr>
            <a:r>
              <a:rPr lang="el-GR" dirty="0" smtClean="0"/>
              <a:t>ΜΟΝΑΔΕΣ ΒΙΟΛΟΓΙΚΩΝ ΚΑΘΑΡΙΣΜΩΝ</a:t>
            </a:r>
          </a:p>
          <a:p>
            <a:r>
              <a:rPr lang="el-GR" dirty="0" smtClean="0"/>
              <a:t>Κατασκευή Ε.Ε.Λ. Λαμίας</a:t>
            </a:r>
          </a:p>
          <a:p>
            <a:pPr lvl="1"/>
            <a:r>
              <a:rPr lang="el-GR" dirty="0" smtClean="0"/>
              <a:t>1</a:t>
            </a:r>
            <a:r>
              <a:rPr lang="el-GR" baseline="30000" dirty="0" smtClean="0"/>
              <a:t>η</a:t>
            </a:r>
            <a:r>
              <a:rPr lang="el-GR" dirty="0" smtClean="0"/>
              <a:t> φάση Κατασκευή </a:t>
            </a:r>
            <a:r>
              <a:rPr lang="el-GR" dirty="0" err="1" smtClean="0"/>
              <a:t>ισ.κατ</a:t>
            </a:r>
            <a:r>
              <a:rPr lang="el-GR" dirty="0" smtClean="0"/>
              <a:t>. 66.700</a:t>
            </a:r>
          </a:p>
          <a:p>
            <a:pPr lvl="1"/>
            <a:r>
              <a:rPr lang="el-GR" dirty="0" smtClean="0"/>
              <a:t>Έργο Βελτίωσης</a:t>
            </a:r>
          </a:p>
          <a:p>
            <a:pPr lvl="1"/>
            <a:r>
              <a:rPr lang="el-GR" dirty="0" smtClean="0"/>
              <a:t>2</a:t>
            </a:r>
            <a:r>
              <a:rPr lang="el-GR" baseline="30000" dirty="0" smtClean="0"/>
              <a:t>η</a:t>
            </a:r>
            <a:r>
              <a:rPr lang="el-GR" dirty="0" smtClean="0"/>
              <a:t> φάση Επέκταση </a:t>
            </a:r>
            <a:r>
              <a:rPr lang="el-GR" dirty="0" err="1" smtClean="0"/>
              <a:t>ισ</a:t>
            </a:r>
            <a:r>
              <a:rPr lang="el-GR" dirty="0" smtClean="0"/>
              <a:t>. κατ. 104.000</a:t>
            </a:r>
          </a:p>
          <a:p>
            <a:pPr lvl="1">
              <a:buNone/>
            </a:pPr>
            <a:endParaRPr lang="el-GR" dirty="0" smtClean="0"/>
          </a:p>
          <a:p>
            <a:r>
              <a:rPr lang="el-GR" dirty="0" smtClean="0"/>
              <a:t>Κατασκευή Ε.Ε.Λ. Υπάτης </a:t>
            </a:r>
            <a:r>
              <a:rPr lang="el-GR" dirty="0" err="1" smtClean="0"/>
              <a:t>ισ</a:t>
            </a:r>
            <a:r>
              <a:rPr lang="el-GR" dirty="0" smtClean="0"/>
              <a:t>. κατ. 10.000</a:t>
            </a:r>
          </a:p>
          <a:p>
            <a:endParaRPr lang="el-GR"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1986 - 2016</a:t>
            </a:r>
            <a:endParaRPr lang="el-GR" dirty="0"/>
          </a:p>
        </p:txBody>
      </p:sp>
      <p:sp>
        <p:nvSpPr>
          <p:cNvPr id="3" name="2 - Θέση περιεχομένου"/>
          <p:cNvSpPr>
            <a:spLocks noGrp="1"/>
          </p:cNvSpPr>
          <p:nvPr>
            <p:ph idx="1"/>
          </p:nvPr>
        </p:nvSpPr>
        <p:spPr/>
        <p:txBody>
          <a:bodyPr>
            <a:normAutofit fontScale="62500" lnSpcReduction="20000"/>
          </a:bodyPr>
          <a:lstStyle/>
          <a:p>
            <a:pPr algn="ctr">
              <a:buNone/>
            </a:pPr>
            <a:r>
              <a:rPr lang="el-GR" dirty="0" smtClean="0"/>
              <a:t>ΣΥΣΤΗΜΑΤΑ ΑΥΤΟΜΑΤΙΣΜΟΥ</a:t>
            </a:r>
          </a:p>
          <a:p>
            <a:pPr hangingPunct="0"/>
            <a:r>
              <a:rPr lang="el-GR" dirty="0" smtClean="0"/>
              <a:t>Εγκατάσταση και λειτουργία συστημάτων </a:t>
            </a:r>
            <a:r>
              <a:rPr lang="el-GR" dirty="0" err="1" smtClean="0"/>
              <a:t>τηλελέγχου</a:t>
            </a:r>
            <a:r>
              <a:rPr lang="el-GR" dirty="0" smtClean="0"/>
              <a:t> - τηλεχειρισμού δικτύων.</a:t>
            </a:r>
          </a:p>
          <a:p>
            <a:pPr lvl="1"/>
            <a:r>
              <a:rPr lang="el-GR" dirty="0" smtClean="0"/>
              <a:t>1</a:t>
            </a:r>
            <a:r>
              <a:rPr lang="el-GR" baseline="30000" dirty="0" smtClean="0"/>
              <a:t>η</a:t>
            </a:r>
            <a:r>
              <a:rPr lang="el-GR" dirty="0" smtClean="0"/>
              <a:t> φάση</a:t>
            </a:r>
            <a:r>
              <a:rPr lang="en-US" dirty="0" smtClean="0"/>
              <a:t> </a:t>
            </a:r>
            <a:r>
              <a:rPr lang="el-GR" dirty="0" smtClean="0"/>
              <a:t>Τοπικοί Σταθμοί 21</a:t>
            </a:r>
          </a:p>
          <a:p>
            <a:pPr lvl="1"/>
            <a:r>
              <a:rPr lang="el-GR" dirty="0" smtClean="0"/>
              <a:t>2</a:t>
            </a:r>
            <a:r>
              <a:rPr lang="el-GR" baseline="30000" dirty="0" smtClean="0"/>
              <a:t>η</a:t>
            </a:r>
            <a:r>
              <a:rPr lang="el-GR" dirty="0" smtClean="0"/>
              <a:t> φάση Τοπικοί Σταθμοί 20</a:t>
            </a:r>
          </a:p>
          <a:p>
            <a:pPr lvl="1"/>
            <a:r>
              <a:rPr lang="el-GR" dirty="0" smtClean="0"/>
              <a:t>3</a:t>
            </a:r>
            <a:r>
              <a:rPr lang="el-GR" baseline="30000" dirty="0" smtClean="0"/>
              <a:t>η</a:t>
            </a:r>
            <a:r>
              <a:rPr lang="el-GR" dirty="0" smtClean="0"/>
              <a:t> φάση Τοπικοί Σταθμοί 40</a:t>
            </a:r>
          </a:p>
          <a:p>
            <a:pPr lvl="1"/>
            <a:r>
              <a:rPr lang="el-GR" dirty="0" smtClean="0"/>
              <a:t>4</a:t>
            </a:r>
            <a:r>
              <a:rPr lang="el-GR" baseline="30000" dirty="0" smtClean="0"/>
              <a:t>η</a:t>
            </a:r>
            <a:r>
              <a:rPr lang="el-GR" dirty="0" smtClean="0"/>
              <a:t> φάση Τοπικοί Σταθμοί 13</a:t>
            </a:r>
          </a:p>
          <a:p>
            <a:pPr lvl="1"/>
            <a:r>
              <a:rPr lang="el-GR" dirty="0" smtClean="0"/>
              <a:t>5</a:t>
            </a:r>
            <a:r>
              <a:rPr lang="el-GR" baseline="30000" dirty="0" smtClean="0"/>
              <a:t>η</a:t>
            </a:r>
            <a:r>
              <a:rPr lang="el-GR" dirty="0" smtClean="0"/>
              <a:t> φάση Τοπικοί Σταθμοί 19</a:t>
            </a:r>
          </a:p>
          <a:p>
            <a:pPr lvl="1"/>
            <a:r>
              <a:rPr lang="el-GR" dirty="0" smtClean="0"/>
              <a:t>Αντλιοστασίων Λυμάτων 6</a:t>
            </a:r>
          </a:p>
          <a:p>
            <a:pPr lvl="1"/>
            <a:r>
              <a:rPr lang="el-GR" dirty="0" smtClean="0"/>
              <a:t>Νέου τροφοδοτικού 5</a:t>
            </a:r>
          </a:p>
          <a:p>
            <a:pPr hangingPunct="0"/>
            <a:r>
              <a:rPr lang="el-GR" dirty="0" smtClean="0"/>
              <a:t>Κατανομή σταθμών</a:t>
            </a:r>
          </a:p>
          <a:p>
            <a:pPr lvl="1" hangingPunct="0"/>
            <a:r>
              <a:rPr lang="el-GR" dirty="0" smtClean="0"/>
              <a:t>Κεντρικός σταθμός Ελέγχου στο κτήριο της ΔΕΥΑΛ</a:t>
            </a:r>
          </a:p>
          <a:p>
            <a:pPr lvl="1" hangingPunct="0"/>
            <a:r>
              <a:rPr lang="el-GR" dirty="0" smtClean="0"/>
              <a:t>111 ΤΣ Ελέγχου Ύδρευσης</a:t>
            </a:r>
          </a:p>
          <a:p>
            <a:pPr lvl="1" hangingPunct="0"/>
            <a:r>
              <a:rPr lang="el-GR" dirty="0" smtClean="0"/>
              <a:t>13 ΤΣ Ελέγχου Αποχέτευσης</a:t>
            </a:r>
          </a:p>
          <a:p>
            <a:pPr lvl="1" hangingPunct="0"/>
            <a:r>
              <a:rPr lang="el-GR" dirty="0" smtClean="0"/>
              <a:t>2 Βιολογικοί Καθαρισμοί</a:t>
            </a:r>
          </a:p>
          <a:p>
            <a:pPr lvl="1" hangingPunct="0"/>
            <a:endParaRPr lang="el-GR" dirty="0" smtClean="0"/>
          </a:p>
          <a:p>
            <a:endParaRPr lang="el-GR"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ΕΠΕΝΔΥΣΕΙΣ ΚΑΙ ΥΦΙΣΤΑΜΕΝΕΣ ΥΠΟΔΟΜΕΣ</a:t>
            </a:r>
            <a:endParaRPr lang="el-GR" dirty="0"/>
          </a:p>
        </p:txBody>
      </p:sp>
      <p:sp>
        <p:nvSpPr>
          <p:cNvPr id="3" name="2 - Θέση περιεχομένου"/>
          <p:cNvSpPr>
            <a:spLocks noGrp="1"/>
          </p:cNvSpPr>
          <p:nvPr>
            <p:ph idx="1"/>
          </p:nvPr>
        </p:nvSpPr>
        <p:spPr>
          <a:solidFill>
            <a:schemeClr val="accent5">
              <a:lumMod val="20000"/>
              <a:lumOff val="80000"/>
            </a:schemeClr>
          </a:solidFill>
        </p:spPr>
        <p:txBody>
          <a:bodyPr/>
          <a:lstStyle/>
          <a:p>
            <a:pPr algn="ctr">
              <a:buNone/>
            </a:pPr>
            <a:r>
              <a:rPr lang="el-GR" dirty="0" smtClean="0"/>
              <a:t>ΛΟΙΠΕΣ ΥΠΟΔΟΜΕΣ</a:t>
            </a:r>
          </a:p>
          <a:p>
            <a:pPr hangingPunct="0"/>
            <a:r>
              <a:rPr lang="el-GR" dirty="0" smtClean="0"/>
              <a:t>120 Δεξαμενές και </a:t>
            </a:r>
            <a:r>
              <a:rPr lang="el-GR" dirty="0" err="1" smtClean="0"/>
              <a:t>πιεζοθραυστικά</a:t>
            </a:r>
            <a:r>
              <a:rPr lang="el-GR" dirty="0" smtClean="0"/>
              <a:t> φρεάτια ύδρευσης</a:t>
            </a:r>
          </a:p>
          <a:p>
            <a:pPr hangingPunct="0"/>
            <a:r>
              <a:rPr lang="el-GR" dirty="0" smtClean="0"/>
              <a:t>13 Αντλιοστάσια ύδρευσης</a:t>
            </a:r>
          </a:p>
          <a:p>
            <a:pPr hangingPunct="0"/>
            <a:r>
              <a:rPr lang="el-GR" dirty="0" smtClean="0"/>
              <a:t>13 Αντλιοστάσια Ακαθάρτων</a:t>
            </a:r>
          </a:p>
          <a:p>
            <a:pPr hangingPunct="0"/>
            <a:r>
              <a:rPr lang="el-GR" dirty="0" smtClean="0"/>
              <a:t>33 Γεωτρήσεις</a:t>
            </a:r>
          </a:p>
          <a:p>
            <a:pPr hangingPunct="0"/>
            <a:r>
              <a:rPr lang="el-GR" dirty="0" smtClean="0"/>
              <a:t>36 </a:t>
            </a:r>
            <a:r>
              <a:rPr lang="el-GR" dirty="0" err="1" smtClean="0"/>
              <a:t>Δοσομετρικές</a:t>
            </a:r>
            <a:r>
              <a:rPr lang="el-GR" dirty="0" smtClean="0"/>
              <a:t> αντλίες χλωρίωσης</a:t>
            </a:r>
          </a:p>
          <a:p>
            <a:pPr hangingPunct="0"/>
            <a:endParaRPr lang="el-GR" dirty="0" smtClean="0"/>
          </a:p>
          <a:p>
            <a:pPr lvl="1" hangingPunct="0"/>
            <a:endParaRPr lang="el-GR" dirty="0" smtClean="0"/>
          </a:p>
          <a:p>
            <a:endParaRPr lang="el-GR" dirty="0"/>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Autofit/>
          </a:bodyPr>
          <a:lstStyle/>
          <a:p>
            <a:r>
              <a:rPr lang="el-GR" sz="2000" dirty="0" smtClean="0"/>
              <a:t>ΣΥΝΟΠΤΙΚΟΣ ΠΙΝΑΚΑΣ ΕΡΓΩΝ ΔΕΥΑΛ ΣΤΙΣ 12 ΤΚ ΤΟΥ ΠΡΟΓΡΑΜΜΑΤΟΣ «ΚΑΠΟΔΙΣΤΡΙΑΣ» 1999 - 2016 </a:t>
            </a:r>
            <a:br>
              <a:rPr lang="el-GR" sz="2000" dirty="0" smtClean="0"/>
            </a:br>
            <a:r>
              <a:rPr lang="el-GR" sz="2000" dirty="0" smtClean="0"/>
              <a:t>ΔΑΠΑΝΗΣ 12.500.000 €</a:t>
            </a:r>
            <a:endParaRPr lang="el-GR" sz="2000" dirty="0"/>
          </a:p>
        </p:txBody>
      </p:sp>
      <p:sp>
        <p:nvSpPr>
          <p:cNvPr id="3" name="2 - Θέση κειμένου"/>
          <p:cNvSpPr>
            <a:spLocks noGrp="1"/>
          </p:cNvSpPr>
          <p:nvPr>
            <p:ph type="body" idx="1"/>
          </p:nvPr>
        </p:nvSpPr>
        <p:spPr>
          <a:xfrm>
            <a:off x="428596" y="1285860"/>
            <a:ext cx="4040188" cy="425448"/>
          </a:xfrm>
          <a:solidFill>
            <a:schemeClr val="tx2">
              <a:lumMod val="40000"/>
              <a:lumOff val="60000"/>
            </a:schemeClr>
          </a:solidFill>
        </p:spPr>
        <p:txBody>
          <a:bodyPr>
            <a:normAutofit lnSpcReduction="10000"/>
          </a:bodyPr>
          <a:lstStyle/>
          <a:p>
            <a:r>
              <a:rPr lang="el-GR" dirty="0" smtClean="0"/>
              <a:t>ΥΔΡΕΥΣΗ </a:t>
            </a:r>
            <a:endParaRPr lang="el-GR" dirty="0"/>
          </a:p>
        </p:txBody>
      </p:sp>
      <p:sp>
        <p:nvSpPr>
          <p:cNvPr id="4" name="3 - Θέση περιεχομένου"/>
          <p:cNvSpPr>
            <a:spLocks noGrp="1"/>
          </p:cNvSpPr>
          <p:nvPr>
            <p:ph sz="half" idx="2"/>
          </p:nvPr>
        </p:nvSpPr>
        <p:spPr>
          <a:xfrm>
            <a:off x="428596" y="1643050"/>
            <a:ext cx="4143404" cy="4857784"/>
          </a:xfrm>
        </p:spPr>
        <p:txBody>
          <a:bodyPr>
            <a:noAutofit/>
          </a:bodyPr>
          <a:lstStyle/>
          <a:p>
            <a:r>
              <a:rPr lang="el-GR" sz="1400" dirty="0" smtClean="0"/>
              <a:t>Με τα έργα που κατασκευάσθηκαν : </a:t>
            </a:r>
          </a:p>
          <a:p>
            <a:r>
              <a:rPr lang="el-GR" sz="1400" dirty="0" smtClean="0"/>
              <a:t>Ολοκληρώθηκαν </a:t>
            </a:r>
            <a:r>
              <a:rPr lang="el-GR" sz="1400" b="1" dirty="0" smtClean="0"/>
              <a:t>δίκτυα ύδρευσης</a:t>
            </a:r>
            <a:r>
              <a:rPr lang="el-GR" sz="1400" dirty="0" smtClean="0"/>
              <a:t>, μήκους </a:t>
            </a:r>
            <a:r>
              <a:rPr lang="el-GR" sz="1400" b="1" dirty="0" smtClean="0"/>
              <a:t>53.000μ</a:t>
            </a:r>
            <a:r>
              <a:rPr lang="el-GR" sz="1400" dirty="0" smtClean="0"/>
              <a:t>. </a:t>
            </a:r>
            <a:r>
              <a:rPr lang="el-GR" sz="1400" b="1" dirty="0" smtClean="0"/>
              <a:t>εκσυγχρονίζοντας όλα σχεδόν τα δίκτυα ύδρευσης,</a:t>
            </a:r>
            <a:r>
              <a:rPr lang="el-GR" sz="1400" dirty="0" smtClean="0"/>
              <a:t>  ενώ λύθηκαν ειδικότερα χρονίζοντα προβλήματα όπως: </a:t>
            </a:r>
          </a:p>
          <a:p>
            <a:r>
              <a:rPr lang="el-GR" sz="1400" b="1" dirty="0" smtClean="0"/>
              <a:t>Υδροδότησης του Σταυρού</a:t>
            </a:r>
            <a:r>
              <a:rPr lang="el-GR" sz="1400" dirty="0" smtClean="0"/>
              <a:t> με νερό του δικτύου της Λαμίας</a:t>
            </a:r>
          </a:p>
          <a:p>
            <a:r>
              <a:rPr lang="el-GR" sz="1400" dirty="0" smtClean="0"/>
              <a:t>Επάρκειας και χαμηλών πιέσεων στην </a:t>
            </a:r>
            <a:r>
              <a:rPr lang="el-GR" sz="1400" dirty="0" err="1" smtClean="0"/>
              <a:t>Ανθήλη</a:t>
            </a:r>
            <a:r>
              <a:rPr lang="el-GR" sz="1400" dirty="0" smtClean="0"/>
              <a:t> και την </a:t>
            </a:r>
            <a:r>
              <a:rPr lang="el-GR" sz="1400" dirty="0" err="1" smtClean="0"/>
              <a:t>Ροδίτσα</a:t>
            </a:r>
            <a:endParaRPr lang="el-GR" sz="1400" dirty="0" smtClean="0"/>
          </a:p>
          <a:p>
            <a:r>
              <a:rPr lang="el-GR" sz="1400" dirty="0" smtClean="0"/>
              <a:t>Ομαλής λειτουργίας στις Θερμοπύλες</a:t>
            </a:r>
          </a:p>
          <a:p>
            <a:r>
              <a:rPr lang="el-GR" sz="1400" dirty="0" smtClean="0"/>
              <a:t>Επάρκειας στη </a:t>
            </a:r>
            <a:r>
              <a:rPr lang="el-GR" sz="1400" dirty="0" err="1" smtClean="0"/>
              <a:t>Δίβρη</a:t>
            </a:r>
            <a:r>
              <a:rPr lang="el-GR" sz="1400" dirty="0" smtClean="0"/>
              <a:t> </a:t>
            </a:r>
          </a:p>
          <a:p>
            <a:r>
              <a:rPr lang="el-GR" sz="1400" b="1" dirty="0" smtClean="0"/>
              <a:t>Υδροδότησης της Αγίας Παρασκευής και της Λυγαριάς</a:t>
            </a:r>
            <a:r>
              <a:rPr lang="el-GR" sz="1400" dirty="0" smtClean="0"/>
              <a:t>  από το δίκτυο ύδρευσης της Λαμίας </a:t>
            </a:r>
          </a:p>
          <a:p>
            <a:endParaRPr lang="el-GR" sz="1400" dirty="0" smtClean="0"/>
          </a:p>
          <a:p>
            <a:r>
              <a:rPr lang="el-GR" sz="1400" dirty="0" smtClean="0"/>
              <a:t>Εγκαταστάθηκαν σύγχρονα </a:t>
            </a:r>
            <a:r>
              <a:rPr lang="el-GR" sz="1400" b="1" dirty="0" smtClean="0"/>
              <a:t>συστήματα </a:t>
            </a:r>
            <a:r>
              <a:rPr lang="el-GR" sz="1400" b="1" dirty="0" err="1" smtClean="0"/>
              <a:t>τηλελέγχου</a:t>
            </a:r>
            <a:r>
              <a:rPr lang="el-GR" sz="1400" b="1" dirty="0" smtClean="0"/>
              <a:t>-τηλεχειρισμού</a:t>
            </a:r>
            <a:r>
              <a:rPr lang="el-GR" sz="1400" dirty="0" smtClean="0"/>
              <a:t> των  δικτύων ύδρευσης στο σύνολο των 12 Δημοτικών Διαμερισμάτων, με τα οποία έγινε   σημαντική εξοικονόμηση υδρευτικών και ενεργειακών πόρων</a:t>
            </a:r>
            <a:endParaRPr lang="el-GR" sz="1400" dirty="0"/>
          </a:p>
        </p:txBody>
      </p:sp>
      <p:sp>
        <p:nvSpPr>
          <p:cNvPr id="5" name="4 - Θέση κειμένου"/>
          <p:cNvSpPr>
            <a:spLocks noGrp="1"/>
          </p:cNvSpPr>
          <p:nvPr>
            <p:ph type="body" sz="quarter" idx="3"/>
          </p:nvPr>
        </p:nvSpPr>
        <p:spPr>
          <a:xfrm>
            <a:off x="4643438" y="1285860"/>
            <a:ext cx="4041775" cy="425448"/>
          </a:xfrm>
          <a:solidFill>
            <a:schemeClr val="accent2">
              <a:lumMod val="20000"/>
              <a:lumOff val="80000"/>
            </a:schemeClr>
          </a:solidFill>
        </p:spPr>
        <p:txBody>
          <a:bodyPr>
            <a:normAutofit lnSpcReduction="10000"/>
          </a:bodyPr>
          <a:lstStyle/>
          <a:p>
            <a:r>
              <a:rPr lang="el-GR" dirty="0" smtClean="0"/>
              <a:t>ΑΠΟΧΕΤΕΥΣΗ </a:t>
            </a:r>
            <a:endParaRPr lang="el-GR" dirty="0"/>
          </a:p>
        </p:txBody>
      </p:sp>
      <p:sp>
        <p:nvSpPr>
          <p:cNvPr id="6" name="5 - Θέση περιεχομένου"/>
          <p:cNvSpPr>
            <a:spLocks noGrp="1"/>
          </p:cNvSpPr>
          <p:nvPr>
            <p:ph sz="quarter" idx="4"/>
          </p:nvPr>
        </p:nvSpPr>
        <p:spPr>
          <a:xfrm>
            <a:off x="4572000" y="1714488"/>
            <a:ext cx="4041775" cy="3951288"/>
          </a:xfrm>
        </p:spPr>
        <p:txBody>
          <a:bodyPr>
            <a:normAutofit fontScale="70000" lnSpcReduction="20000"/>
          </a:bodyPr>
          <a:lstStyle/>
          <a:p>
            <a:r>
              <a:rPr lang="el-GR" dirty="0" smtClean="0"/>
              <a:t>Κατασκευάστηκαν  </a:t>
            </a:r>
            <a:r>
              <a:rPr lang="el-GR" b="1" dirty="0" smtClean="0"/>
              <a:t>δίκτυα αποχέτευσης ακαθάρτων</a:t>
            </a:r>
            <a:r>
              <a:rPr lang="el-GR" dirty="0" smtClean="0"/>
              <a:t>,  </a:t>
            </a:r>
            <a:r>
              <a:rPr lang="el-GR" b="1" i="1" u="sng" dirty="0" smtClean="0"/>
              <a:t>45.500μ</a:t>
            </a:r>
            <a:r>
              <a:rPr lang="el-GR" b="1" i="1" dirty="0" smtClean="0"/>
              <a:t>     </a:t>
            </a:r>
            <a:r>
              <a:rPr lang="el-GR" dirty="0" smtClean="0"/>
              <a:t>για τα Δημοτικά Διαμερίσματα :</a:t>
            </a:r>
          </a:p>
          <a:p>
            <a:endParaRPr lang="el-GR" dirty="0" smtClean="0"/>
          </a:p>
          <a:p>
            <a:r>
              <a:rPr lang="el-GR" b="1" dirty="0" smtClean="0"/>
              <a:t>Σταυρού,    </a:t>
            </a:r>
            <a:r>
              <a:rPr lang="el-GR" b="1" dirty="0" err="1" smtClean="0"/>
              <a:t>Ροδίτσας</a:t>
            </a:r>
            <a:r>
              <a:rPr lang="el-GR" b="1" dirty="0" smtClean="0"/>
              <a:t>,    </a:t>
            </a:r>
            <a:r>
              <a:rPr lang="el-GR" b="1" dirty="0" err="1" smtClean="0"/>
              <a:t>Ανθήλης</a:t>
            </a:r>
            <a:r>
              <a:rPr lang="el-GR" dirty="0" smtClean="0"/>
              <a:t> </a:t>
            </a:r>
            <a:r>
              <a:rPr lang="el-GR" b="1" dirty="0" smtClean="0"/>
              <a:t>Μεγάλης Βρύσης,    Αγίας Παρασκευής,    Κόμματος</a:t>
            </a:r>
            <a:r>
              <a:rPr lang="el-GR" dirty="0" smtClean="0"/>
              <a:t> </a:t>
            </a:r>
          </a:p>
          <a:p>
            <a:endParaRPr lang="el-GR" dirty="0" smtClean="0"/>
          </a:p>
          <a:p>
            <a:r>
              <a:rPr lang="el-GR" dirty="0" smtClean="0"/>
              <a:t>Στα πέντε πρώτα </a:t>
            </a:r>
            <a:r>
              <a:rPr lang="el-GR" dirty="0" err="1" smtClean="0"/>
              <a:t>δ.δ</a:t>
            </a:r>
            <a:r>
              <a:rPr lang="el-GR" dirty="0" smtClean="0"/>
              <a:t>. έχει αποχέτευση το σύνολο σχεδόν των οικοδομών</a:t>
            </a:r>
          </a:p>
          <a:p>
            <a:r>
              <a:rPr lang="el-GR" dirty="0" smtClean="0"/>
              <a:t>Ενώ στο Κόμμα αποχετεύεται το μεγαλύτερο μέρος του οικισμού και πρόκειται το δίκτυο να επεκταθεί </a:t>
            </a:r>
          </a:p>
          <a:p>
            <a:endParaRPr lang="el-GR" dirty="0" smtClean="0"/>
          </a:p>
          <a:p>
            <a:r>
              <a:rPr lang="el-GR" b="1" dirty="0" smtClean="0"/>
              <a:t>Ολοκληρώθηκαν 7.500μ. δικτύων </a:t>
            </a:r>
            <a:r>
              <a:rPr lang="el-GR" b="1" dirty="0" err="1" smtClean="0"/>
              <a:t>ομβρίων</a:t>
            </a:r>
            <a:r>
              <a:rPr lang="el-GR" b="1" dirty="0" smtClean="0"/>
              <a:t> σε Δημοτικά Διαμερίσματα</a:t>
            </a:r>
            <a:r>
              <a:rPr lang="el-GR" dirty="0" smtClean="0"/>
              <a:t> </a:t>
            </a:r>
            <a:endParaRPr lang="el-GR"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Autofit/>
          </a:bodyPr>
          <a:lstStyle/>
          <a:p>
            <a:r>
              <a:rPr lang="el-GR" sz="2400" dirty="0" smtClean="0"/>
              <a:t>ΣΥΝΟΠΤΙΚΟΣ ΠΙΝΑΚΑΣ ΕΡΓΩΝ ΔΕΥΑΛ ΤΟΥ ΠΡΟΓΡΑΜΜΑΤΟΣ "ΚΑΛΛΙΚΡΑΤΗΣ" 2011 - 2017</a:t>
            </a:r>
            <a:endParaRPr lang="el-GR" sz="2400" dirty="0"/>
          </a:p>
        </p:txBody>
      </p:sp>
      <p:sp>
        <p:nvSpPr>
          <p:cNvPr id="3" name="2 - Θέση κειμένου"/>
          <p:cNvSpPr>
            <a:spLocks noGrp="1"/>
          </p:cNvSpPr>
          <p:nvPr>
            <p:ph type="body" idx="1"/>
          </p:nvPr>
        </p:nvSpPr>
        <p:spPr>
          <a:solidFill>
            <a:schemeClr val="accent6">
              <a:lumMod val="20000"/>
              <a:lumOff val="80000"/>
            </a:schemeClr>
          </a:solidFill>
        </p:spPr>
        <p:txBody>
          <a:bodyPr/>
          <a:lstStyle/>
          <a:p>
            <a:pPr algn="ctr"/>
            <a:r>
              <a:rPr lang="el-GR" dirty="0" smtClean="0"/>
              <a:t>ΑΠΟΧΕΤΕΥΣΗ </a:t>
            </a:r>
          </a:p>
        </p:txBody>
      </p:sp>
      <p:sp>
        <p:nvSpPr>
          <p:cNvPr id="4" name="3 - Θέση περιεχομένου"/>
          <p:cNvSpPr>
            <a:spLocks noGrp="1"/>
          </p:cNvSpPr>
          <p:nvPr>
            <p:ph sz="half" idx="2"/>
          </p:nvPr>
        </p:nvSpPr>
        <p:spPr/>
        <p:txBody>
          <a:bodyPr>
            <a:normAutofit fontScale="62500" lnSpcReduction="20000"/>
          </a:bodyPr>
          <a:lstStyle/>
          <a:p>
            <a:r>
              <a:rPr lang="el-GR" dirty="0" smtClean="0"/>
              <a:t>ΚΑΤΑΣΚΕΥΑΣΘΗΚΑΝ ΔΙΚΤΥΑ ΑΠΟΧΕΤΕΥΣΗΣ ΣΤΟ ΛΙΑΝΟΚΛΑΔΙ ΚΑΙ ΤΑ ΛΟΥΤΡΑ ΥΠΑΤΗΣ </a:t>
            </a:r>
            <a:r>
              <a:rPr lang="el-GR" b="1" dirty="0" smtClean="0"/>
              <a:t>ΜΗΚΟΥΣ 19.000 Μ</a:t>
            </a:r>
            <a:r>
              <a:rPr lang="el-GR" dirty="0" smtClean="0"/>
              <a:t> </a:t>
            </a:r>
          </a:p>
          <a:p>
            <a:r>
              <a:rPr lang="el-GR" dirty="0" smtClean="0"/>
              <a:t>ΣΥΝΔΕΘΗΚΕ Ο ΣΥΛΛΕΚΤΗΡΙΟΣ ΑΠΟΧΕΤΕΥΣΗΣ ΤΗΣ ΥΠΑΤΗΣ ΜΕ ΤΟ ΝΈΟ Β.Κ. </a:t>
            </a:r>
          </a:p>
          <a:p>
            <a:r>
              <a:rPr lang="el-GR" b="1" dirty="0" smtClean="0"/>
              <a:t>ΚΑΤΑΣΚΕΥΑΣΘΗΚΕ Ο ΝΕΟΣ ΒΙΟΛΟΓΙΚΟΣ ΚΑΘΑΡΙΣΜΟΣ ΛΙΑΝΟΚΛΑΔΙΟΥ-ΥΠΑΤΗΣ</a:t>
            </a:r>
            <a:r>
              <a:rPr lang="el-GR" dirty="0" smtClean="0"/>
              <a:t> ΜΕ ΔΥΝΑΤΟΤΗΤΑ ΜΕΛΛΟΝΤΙΚΗΣ ΚΑΛΥΨΗΣ ΜΕΞΙΑΤΩΝ, ΑΜΟΥΡΙΟΥ, ΑΡΓΥΡΟΧΩΡΙΟΥ κ.α. </a:t>
            </a:r>
          </a:p>
          <a:p>
            <a:r>
              <a:rPr lang="el-GR" dirty="0" smtClean="0"/>
              <a:t>ΚΑΤΑΣΚΕΥΑΣΘΗΚΑΝ ΔΙΚΤΥΑ ΑΠΟΧΕΤΕΥΣΗΣ ΚΑΙ ΑΓΩΓΟΣ ΜΕΤΑΦΟΡΑΣ ΣΤΟ ΜΟΣΧΟΧΩΡΙ </a:t>
            </a:r>
            <a:r>
              <a:rPr lang="el-GR" b="1" dirty="0" smtClean="0"/>
              <a:t>ΜΗΚΟΥΣ 5.500 Μ</a:t>
            </a:r>
            <a:r>
              <a:rPr lang="el-GR" dirty="0" smtClean="0"/>
              <a:t> ΜΕ ΔΥΝΑΤΟΤΗΤΑ ΜΕΛΛΟΝΤΙΚΗΣ ΚΑΛΥΨΗΣ ΗΡΑΚΛΕΙΑΣ, ΝΕΟΥ ΚΡΙΚΕΛΟΥ </a:t>
            </a:r>
          </a:p>
          <a:p>
            <a:r>
              <a:rPr lang="el-GR" dirty="0" smtClean="0"/>
              <a:t>Δαπάνη χωρίς ΦΠΑ περί τα</a:t>
            </a:r>
            <a:r>
              <a:rPr lang="el-GR" b="1" dirty="0" smtClean="0"/>
              <a:t> 6.400.000 </a:t>
            </a:r>
            <a:r>
              <a:rPr lang="el-GR" dirty="0" smtClean="0"/>
              <a:t>€ (ΠΡΟΫΠΟΛΟΓΙΣΜΟΣ ΔΗΜΟΠΡΑΤΗΣΗΣ ΜΕ ΦΠΑ 10.650.000,00 €)</a:t>
            </a:r>
            <a:endParaRPr lang="el-GR" dirty="0"/>
          </a:p>
        </p:txBody>
      </p:sp>
      <p:sp>
        <p:nvSpPr>
          <p:cNvPr id="5" name="4 - Θέση κειμένου"/>
          <p:cNvSpPr>
            <a:spLocks noGrp="1"/>
          </p:cNvSpPr>
          <p:nvPr>
            <p:ph type="body" sz="quarter" idx="3"/>
          </p:nvPr>
        </p:nvSpPr>
        <p:spPr>
          <a:solidFill>
            <a:schemeClr val="tx2">
              <a:lumMod val="40000"/>
              <a:lumOff val="60000"/>
            </a:schemeClr>
          </a:solidFill>
        </p:spPr>
        <p:txBody>
          <a:bodyPr>
            <a:normAutofit/>
          </a:bodyPr>
          <a:lstStyle/>
          <a:p>
            <a:pPr algn="ctr"/>
            <a:r>
              <a:rPr lang="el-GR" dirty="0" smtClean="0"/>
              <a:t>ΥΔΡΕΥΣΗ </a:t>
            </a:r>
          </a:p>
        </p:txBody>
      </p:sp>
      <p:sp>
        <p:nvSpPr>
          <p:cNvPr id="6" name="5 - Θέση περιεχομένου"/>
          <p:cNvSpPr>
            <a:spLocks noGrp="1"/>
          </p:cNvSpPr>
          <p:nvPr>
            <p:ph sz="quarter" idx="4"/>
          </p:nvPr>
        </p:nvSpPr>
        <p:spPr/>
        <p:txBody>
          <a:bodyPr>
            <a:normAutofit fontScale="55000" lnSpcReduction="20000"/>
          </a:bodyPr>
          <a:lstStyle/>
          <a:p>
            <a:r>
              <a:rPr lang="el-GR" b="1" dirty="0" smtClean="0"/>
              <a:t>Εκτελέσθηκαν και εκτελούνται έργα κατασκευής δικτύων ύδρευσης </a:t>
            </a:r>
            <a:r>
              <a:rPr lang="el-GR" dirty="0" smtClean="0"/>
              <a:t> </a:t>
            </a:r>
            <a:r>
              <a:rPr lang="el-GR" b="1" dirty="0" smtClean="0"/>
              <a:t>μήκους 13.000 Μ</a:t>
            </a:r>
            <a:r>
              <a:rPr lang="el-GR" dirty="0" smtClean="0"/>
              <a:t> </a:t>
            </a:r>
            <a:r>
              <a:rPr lang="el-GR" b="1" dirty="0" smtClean="0"/>
              <a:t>με τα οποία αντιμετωπίσθηκε το μακροχρόνιο πρόβλημα υδροδότησης </a:t>
            </a:r>
            <a:r>
              <a:rPr lang="el-GR" dirty="0" smtClean="0"/>
              <a:t> </a:t>
            </a:r>
            <a:r>
              <a:rPr lang="el-GR" b="1" dirty="0" smtClean="0"/>
              <a:t>του </a:t>
            </a:r>
            <a:r>
              <a:rPr lang="el-GR" b="1" dirty="0" err="1" smtClean="0"/>
              <a:t>Λιανοκλαδίου</a:t>
            </a:r>
            <a:r>
              <a:rPr lang="el-GR" b="1" dirty="0" smtClean="0"/>
              <a:t>, του </a:t>
            </a:r>
            <a:r>
              <a:rPr lang="el-GR" b="1" dirty="0" err="1" smtClean="0"/>
              <a:t>Αμουρίου</a:t>
            </a:r>
            <a:r>
              <a:rPr lang="el-GR" b="1" dirty="0" smtClean="0"/>
              <a:t> και του Ζηλευτού,</a:t>
            </a:r>
          </a:p>
          <a:p>
            <a:r>
              <a:rPr lang="el-GR" dirty="0" smtClean="0"/>
              <a:t>Σταμάτησε η ύδρευσή τους μέσω άντλησης, ενισχύεται ο υδροφόρος ορίζοντας και οι οικισμοί αυτοί υδροδοτούνται με άφθονο, ασφαλές και άριστης ποιότητας νερό από τη δεξαμενή Λ Υπάτης και το νερό του συνδέσμου δαπάνη χωρίς ΦΠΑ περί τις </a:t>
            </a:r>
            <a:r>
              <a:rPr lang="el-GR" b="1" dirty="0" smtClean="0"/>
              <a:t>800.000 €</a:t>
            </a:r>
            <a:r>
              <a:rPr lang="el-GR" dirty="0" smtClean="0"/>
              <a:t> </a:t>
            </a:r>
          </a:p>
          <a:p>
            <a:r>
              <a:rPr lang="el-GR" dirty="0" smtClean="0"/>
              <a:t>Με επόμενο έργο θα συνδεθούν τα υδραγωγεία Λαμίας - </a:t>
            </a:r>
            <a:r>
              <a:rPr lang="el-GR" dirty="0" err="1" smtClean="0"/>
              <a:t>Λιανοκλαδίου</a:t>
            </a:r>
            <a:r>
              <a:rPr lang="el-GR" dirty="0" smtClean="0"/>
              <a:t> </a:t>
            </a:r>
          </a:p>
          <a:p>
            <a:r>
              <a:rPr lang="el-GR" dirty="0" smtClean="0"/>
              <a:t>Σε αρκετούς οικισμούς εγκαταστάθηκαν σύγχρονα </a:t>
            </a:r>
            <a:r>
              <a:rPr lang="el-GR" b="1" dirty="0" smtClean="0"/>
              <a:t>συστήματα </a:t>
            </a:r>
            <a:r>
              <a:rPr lang="el-GR" b="1" dirty="0" err="1" smtClean="0"/>
              <a:t>τηλελέγχου</a:t>
            </a:r>
            <a:r>
              <a:rPr lang="el-GR" b="1" dirty="0" smtClean="0"/>
              <a:t>-τηλεχειρισμού</a:t>
            </a:r>
            <a:r>
              <a:rPr lang="el-GR" dirty="0" smtClean="0"/>
              <a:t> των δικτύων ύδρευσης με σημαντική εξοικονόμηση υδρευτικών και ενεργειακών πόρων  δαπάνης περί τις </a:t>
            </a:r>
            <a:r>
              <a:rPr lang="el-GR" b="1" dirty="0" smtClean="0"/>
              <a:t>500.000 €</a:t>
            </a:r>
            <a:r>
              <a:rPr lang="el-GR" dirty="0" smtClean="0"/>
              <a:t> </a:t>
            </a:r>
          </a:p>
          <a:p>
            <a:r>
              <a:rPr lang="el-GR" dirty="0" smtClean="0"/>
              <a:t>Πρόκειται να εγκατασταθούν νέα συστήματα </a:t>
            </a:r>
            <a:r>
              <a:rPr lang="el-GR" dirty="0" err="1" smtClean="0"/>
              <a:t>τηλελέγχου</a:t>
            </a:r>
            <a:r>
              <a:rPr lang="el-GR" dirty="0" smtClean="0"/>
              <a:t>-τηλεχειρισμού σε 29 ακόμη οικισμούς, έργο του νέου ΕΣΠΑ, προϋπολογισμού </a:t>
            </a:r>
            <a:r>
              <a:rPr lang="el-GR" b="1" dirty="0" smtClean="0"/>
              <a:t>1.417.000 € </a:t>
            </a:r>
            <a:endParaRPr lang="el-GR" b="1"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dirty="0"/>
          </a:p>
        </p:txBody>
      </p:sp>
      <p:pic>
        <p:nvPicPr>
          <p:cNvPr id="22531" name="Picture 3"/>
          <p:cNvPicPr>
            <a:picLocks noChangeAspect="1" noChangeArrowheads="1"/>
          </p:cNvPicPr>
          <p:nvPr/>
        </p:nvPicPr>
        <p:blipFill>
          <a:blip r:embed="rId2"/>
          <a:srcRect/>
          <a:stretch>
            <a:fillRect/>
          </a:stretch>
        </p:blipFill>
        <p:spPr bwMode="auto">
          <a:xfrm>
            <a:off x="214282" y="857232"/>
            <a:ext cx="8689675" cy="4714908"/>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ΧΡΗΜΑΤΟΔΟΤΗΣΗ ΕΠΕΝΔΥΣΕΩΝ</a:t>
            </a:r>
            <a:endParaRPr lang="el-GR" dirty="0"/>
          </a:p>
        </p:txBody>
      </p:sp>
      <p:graphicFrame>
        <p:nvGraphicFramePr>
          <p:cNvPr id="5" name="4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ΕΙΣΑΓΩΓΙΚΑ ΣΤΟΙΧΕΙΑ</a:t>
            </a:r>
            <a:endParaRPr lang="el-GR" dirty="0"/>
          </a:p>
        </p:txBody>
      </p:sp>
      <p:sp>
        <p:nvSpPr>
          <p:cNvPr id="5" name="4 - Στρογγυλεμένο ορθογώνιο"/>
          <p:cNvSpPr/>
          <p:nvPr/>
        </p:nvSpPr>
        <p:spPr>
          <a:xfrm>
            <a:off x="285720" y="1428736"/>
            <a:ext cx="5214974"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ΔΕΥΑΛ ιδρύθηκε το 1980 με την υπ.</a:t>
            </a:r>
            <a:r>
              <a:rPr lang="en-US" dirty="0" smtClean="0"/>
              <a:t> </a:t>
            </a:r>
            <a:r>
              <a:rPr lang="el-GR" dirty="0" smtClean="0"/>
              <a:t>αρ. 397/29-12-1980 απόφαση του Δ.Σ. Δήμου Λαμιέων, η οποία εγκρίθηκε με το Π.Δ. 544/19-5-1981(ΦΕΚ 142/3-6-1981 τ.</a:t>
            </a:r>
            <a:r>
              <a:rPr lang="en-US" dirty="0" smtClean="0"/>
              <a:t> </a:t>
            </a:r>
            <a:r>
              <a:rPr lang="el-GR" dirty="0" smtClean="0"/>
              <a:t>Α) περί σύστασης της Επιχείρησης, με έδρα τη Λαμία. Η Επιχείρηση άρχισε να λειτουργεί το 1981 και μέχρι 31-12-1998 ασκούσε την δραστηριότητα της εντός των διοικητικών ορίων του Δήμου Λαμιέων.</a:t>
            </a:r>
          </a:p>
        </p:txBody>
      </p:sp>
      <p:sp>
        <p:nvSpPr>
          <p:cNvPr id="6" name="5 - Στρογγυλεμένο ορθογώνιο"/>
          <p:cNvSpPr/>
          <p:nvPr/>
        </p:nvSpPr>
        <p:spPr>
          <a:xfrm>
            <a:off x="3357554" y="4286256"/>
            <a:ext cx="5214974"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Σύμφωνα με τον νέο Δημοτικό Κοινοτικό Κώδικα Ν.3463/2006 η Δ.Ε.Υ.Α. αποτελεί επιχείρηση ειδικού σκοπού και η λειτουργία της διέπεται από τον Ιδρυτικό της  νόμο 1069/80</a:t>
            </a:r>
            <a:r>
              <a:rPr lang="en-US" dirty="0" smtClean="0"/>
              <a:t>.</a:t>
            </a:r>
            <a:endParaRPr lang="el-GR" dirty="0"/>
          </a:p>
        </p:txBody>
      </p:sp>
      <p:sp>
        <p:nvSpPr>
          <p:cNvPr id="7" name="6 - Βέλος προς τα κάτω"/>
          <p:cNvSpPr/>
          <p:nvPr/>
        </p:nvSpPr>
        <p:spPr>
          <a:xfrm>
            <a:off x="4143372" y="3500438"/>
            <a:ext cx="1071570" cy="92869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ΜΗΚΗ ΔΙΑΧΕΙΡΙΖΟΜΕΝΩΝ ΔΙΚΤΥΩΝ</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ΥΔΡΕΥΣΗ </a:t>
            </a:r>
          </a:p>
          <a:p>
            <a:pPr lvl="1"/>
            <a:r>
              <a:rPr lang="el-GR" dirty="0" smtClean="0"/>
              <a:t>Μήκος δικτύων Λαμίας (εσωτερικών και </a:t>
            </a:r>
            <a:r>
              <a:rPr lang="el-GR" dirty="0" err="1" smtClean="0"/>
              <a:t>εξωτ</a:t>
            </a:r>
            <a:r>
              <a:rPr lang="el-GR" dirty="0" smtClean="0"/>
              <a:t>) </a:t>
            </a:r>
            <a:r>
              <a:rPr lang="el-GR" b="1" dirty="0" smtClean="0"/>
              <a:t>367.000 μ</a:t>
            </a:r>
            <a:endParaRPr lang="el-GR" dirty="0" smtClean="0"/>
          </a:p>
          <a:p>
            <a:pPr lvl="1"/>
            <a:r>
              <a:rPr lang="el-GR" dirty="0" err="1" smtClean="0"/>
              <a:t>Εκτιμ</a:t>
            </a:r>
            <a:r>
              <a:rPr lang="el-GR" dirty="0" smtClean="0"/>
              <a:t>. μήκος δικτύων των 60 οικισμών (εσωτερικών και εξωτερικών) : </a:t>
            </a:r>
            <a:r>
              <a:rPr lang="el-GR" b="1" dirty="0" smtClean="0"/>
              <a:t>245.000</a:t>
            </a:r>
            <a:r>
              <a:rPr lang="en-US" b="1" dirty="0" smtClean="0"/>
              <a:t> </a:t>
            </a:r>
            <a:r>
              <a:rPr lang="el-GR" b="1" dirty="0" smtClean="0"/>
              <a:t>μ</a:t>
            </a:r>
            <a:r>
              <a:rPr lang="el-GR" dirty="0" smtClean="0"/>
              <a:t> </a:t>
            </a:r>
          </a:p>
          <a:p>
            <a:r>
              <a:rPr lang="el-GR" dirty="0" smtClean="0"/>
              <a:t>ΑΠΟΧΕΤΕΥΣΗ </a:t>
            </a:r>
          </a:p>
          <a:p>
            <a:pPr lvl="1"/>
            <a:r>
              <a:rPr lang="el-GR" dirty="0" smtClean="0"/>
              <a:t>Μήκος δικτύων Λαμίας (εσωτερικών και </a:t>
            </a:r>
            <a:r>
              <a:rPr lang="el-GR" dirty="0" err="1" smtClean="0"/>
              <a:t>εξωτ</a:t>
            </a:r>
            <a:r>
              <a:rPr lang="el-GR" dirty="0" smtClean="0"/>
              <a:t>) : </a:t>
            </a:r>
            <a:r>
              <a:rPr lang="el-GR" b="1" dirty="0" smtClean="0"/>
              <a:t>315.000</a:t>
            </a:r>
            <a:r>
              <a:rPr lang="en-US" b="1" dirty="0" smtClean="0"/>
              <a:t> </a:t>
            </a:r>
            <a:r>
              <a:rPr lang="el-GR" b="1" dirty="0" smtClean="0"/>
              <a:t>μ</a:t>
            </a:r>
            <a:r>
              <a:rPr lang="el-GR" dirty="0" smtClean="0"/>
              <a:t> </a:t>
            </a:r>
          </a:p>
          <a:p>
            <a:pPr lvl="1"/>
            <a:r>
              <a:rPr lang="el-GR" dirty="0" err="1" smtClean="0"/>
              <a:t>Εκτιμ</a:t>
            </a:r>
            <a:r>
              <a:rPr lang="el-GR" dirty="0" smtClean="0"/>
              <a:t>. μήκος δικτύων των οικισμών (εσωτερικών και εξωτερικών) : ΣΤΑΥΡΟΥ ΡΟΔΙΤΣΑΣ ΑΝΘΗΛΗΣ ΜΕΓ. ΒΡΥΣΗΣ ΑΓ. ΠΑΡΑΣΚΕΥΗΣ ΚΟΜΜΑΤΟΣ ΜΟΣΧΟΧΩΡΙΟΥ ΛΙΑΝΟΚΛΑΔΙΟΥ ΥΠΑΤΗΣ </a:t>
            </a:r>
            <a:r>
              <a:rPr lang="el-GR" b="1" dirty="0" smtClean="0"/>
              <a:t>80.000</a:t>
            </a:r>
            <a:r>
              <a:rPr lang="en-US" b="1" dirty="0" smtClean="0"/>
              <a:t> </a:t>
            </a:r>
            <a:r>
              <a:rPr lang="el-GR" b="1" dirty="0" smtClean="0"/>
              <a:t>μ</a:t>
            </a:r>
            <a:endParaRPr lang="el-GR" dirty="0" smtClean="0"/>
          </a:p>
          <a:p>
            <a:r>
              <a:rPr lang="el-GR" dirty="0" smtClean="0"/>
              <a:t>ΑΠΟΧΕΤΕΥΣΗ ΟΜΒΡΙΩΝ</a:t>
            </a:r>
          </a:p>
          <a:p>
            <a:pPr lvl="1"/>
            <a:r>
              <a:rPr lang="el-GR" dirty="0" smtClean="0"/>
              <a:t>Μήκος δικτύων </a:t>
            </a:r>
            <a:r>
              <a:rPr lang="el-GR" dirty="0" err="1" smtClean="0"/>
              <a:t>ομβρίων</a:t>
            </a:r>
            <a:r>
              <a:rPr lang="el-GR" dirty="0" smtClean="0"/>
              <a:t>: </a:t>
            </a:r>
            <a:r>
              <a:rPr lang="el-GR" b="1" dirty="0" smtClean="0"/>
              <a:t>62.000</a:t>
            </a:r>
            <a:r>
              <a:rPr lang="en-US" b="1" dirty="0" smtClean="0"/>
              <a:t> </a:t>
            </a:r>
            <a:r>
              <a:rPr lang="el-GR" b="1" dirty="0" smtClean="0"/>
              <a:t>μ</a:t>
            </a:r>
            <a:endParaRPr lang="en-US" b="1" dirty="0" smtClean="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2400" y="228600"/>
            <a:ext cx="2209800" cy="4699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52400" y="228600"/>
            <a:ext cx="2209800" cy="369332"/>
          </a:xfrm>
          <a:prstGeom prst="rect">
            <a:avLst/>
          </a:prstGeom>
          <a:ln w="12700">
            <a:solidFill>
              <a:srgbClr val="000000"/>
            </a:solidFill>
          </a:ln>
        </p:spPr>
        <p:txBody>
          <a:bodyPr vert="horz" wrap="square" lIns="0" tIns="0" rIns="0" bIns="0" rtlCol="0">
            <a:spAutoFit/>
          </a:bodyPr>
          <a:lstStyle/>
          <a:p>
            <a:pPr marL="84455">
              <a:lnSpc>
                <a:spcPct val="100000"/>
              </a:lnSpc>
            </a:pPr>
            <a:r>
              <a:rPr sz="2400" b="1" smtClean="0">
                <a:solidFill>
                  <a:srgbClr val="3333CC"/>
                </a:solidFill>
                <a:latin typeface="Times New Roman"/>
                <a:cs typeface="Times New Roman"/>
              </a:rPr>
              <a:t>Υ</a:t>
            </a:r>
            <a:r>
              <a:rPr sz="2400" b="1" spc="-10" smtClean="0">
                <a:solidFill>
                  <a:srgbClr val="3333CC"/>
                </a:solidFill>
                <a:latin typeface="Times New Roman"/>
                <a:cs typeface="Times New Roman"/>
              </a:rPr>
              <a:t>Δ</a:t>
            </a:r>
            <a:r>
              <a:rPr sz="2400" b="1" smtClean="0">
                <a:solidFill>
                  <a:srgbClr val="3333CC"/>
                </a:solidFill>
                <a:latin typeface="Times New Roman"/>
                <a:cs typeface="Times New Roman"/>
              </a:rPr>
              <a:t>Ρ</a:t>
            </a:r>
            <a:r>
              <a:rPr sz="2400" b="1" spc="-10" smtClean="0">
                <a:solidFill>
                  <a:srgbClr val="3333CC"/>
                </a:solidFill>
                <a:latin typeface="Times New Roman"/>
                <a:cs typeface="Times New Roman"/>
              </a:rPr>
              <a:t>Ε</a:t>
            </a:r>
            <a:r>
              <a:rPr sz="2400" b="1" spc="-280" smtClean="0">
                <a:solidFill>
                  <a:srgbClr val="3333CC"/>
                </a:solidFill>
                <a:latin typeface="Times New Roman"/>
                <a:cs typeface="Times New Roman"/>
              </a:rPr>
              <a:t>Υ</a:t>
            </a:r>
            <a:r>
              <a:rPr lang="el-GR" sz="2400" b="1" spc="-280" dirty="0" smtClean="0">
                <a:solidFill>
                  <a:srgbClr val="3333CC"/>
                </a:solidFill>
                <a:latin typeface="Times New Roman"/>
                <a:cs typeface="Times New Roman"/>
              </a:rPr>
              <a:t>Σ</a:t>
            </a:r>
            <a:r>
              <a:rPr sz="2400" b="1" spc="-280" smtClean="0">
                <a:solidFill>
                  <a:srgbClr val="3333CC"/>
                </a:solidFill>
                <a:latin typeface="Times New Roman"/>
                <a:cs typeface="Times New Roman"/>
              </a:rPr>
              <a:t>Η</a:t>
            </a:r>
            <a:endParaRPr sz="2400">
              <a:latin typeface="Times New Roman"/>
              <a:cs typeface="Times New Roman"/>
            </a:endParaRPr>
          </a:p>
        </p:txBody>
      </p:sp>
      <p:sp>
        <p:nvSpPr>
          <p:cNvPr id="5" name="object 5"/>
          <p:cNvSpPr/>
          <p:nvPr/>
        </p:nvSpPr>
        <p:spPr>
          <a:xfrm>
            <a:off x="3605657" y="981583"/>
            <a:ext cx="3123692" cy="128409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48075" y="4405459"/>
            <a:ext cx="2751227" cy="72443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620000" y="1220057"/>
            <a:ext cx="1905" cy="0"/>
          </a:xfrm>
          <a:custGeom>
            <a:avLst/>
            <a:gdLst/>
            <a:ahLst/>
            <a:cxnLst/>
            <a:rect l="l" t="t" r="r" b="b"/>
            <a:pathLst>
              <a:path w="1904">
                <a:moveTo>
                  <a:pt x="0" y="0"/>
                </a:moveTo>
                <a:lnTo>
                  <a:pt x="1587" y="0"/>
                </a:lnTo>
              </a:path>
            </a:pathLst>
          </a:custGeom>
          <a:ln w="3175">
            <a:solidFill>
              <a:srgbClr val="151C20"/>
            </a:solidFill>
          </a:ln>
        </p:spPr>
        <p:txBody>
          <a:bodyPr wrap="square" lIns="0" tIns="0" rIns="0" bIns="0" rtlCol="0"/>
          <a:lstStyle/>
          <a:p>
            <a:endParaRPr/>
          </a:p>
        </p:txBody>
      </p:sp>
      <p:sp>
        <p:nvSpPr>
          <p:cNvPr id="8" name="object 8"/>
          <p:cNvSpPr/>
          <p:nvPr/>
        </p:nvSpPr>
        <p:spPr>
          <a:xfrm>
            <a:off x="173405" y="1683465"/>
            <a:ext cx="1945432" cy="73541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52400" y="228600"/>
            <a:ext cx="2743200" cy="369332"/>
          </a:xfrm>
          <a:prstGeom prst="rect">
            <a:avLst/>
          </a:prstGeom>
          <a:solidFill>
            <a:srgbClr val="33CCFF"/>
          </a:solidFill>
          <a:ln w="12700">
            <a:solidFill>
              <a:srgbClr val="000000"/>
            </a:solidFill>
          </a:ln>
        </p:spPr>
        <p:txBody>
          <a:bodyPr vert="horz" wrap="square" lIns="0" tIns="0" rIns="0" bIns="0" rtlCol="0">
            <a:spAutoFit/>
          </a:bodyPr>
          <a:lstStyle/>
          <a:p>
            <a:pPr marL="84455">
              <a:lnSpc>
                <a:spcPct val="100000"/>
              </a:lnSpc>
            </a:pPr>
            <a:r>
              <a:rPr sz="2400" b="1" smtClean="0">
                <a:latin typeface="Arial"/>
                <a:cs typeface="Arial"/>
              </a:rPr>
              <a:t>Α</a:t>
            </a:r>
            <a:r>
              <a:rPr sz="2400" b="1" spc="-10" smtClean="0">
                <a:latin typeface="Arial"/>
                <a:cs typeface="Arial"/>
              </a:rPr>
              <a:t>Π</a:t>
            </a:r>
            <a:r>
              <a:rPr sz="2400" b="1" spc="-35" smtClean="0">
                <a:latin typeface="Arial"/>
                <a:cs typeface="Arial"/>
              </a:rPr>
              <a:t>Ο</a:t>
            </a:r>
            <a:r>
              <a:rPr lang="el-GR" sz="2400" b="1" spc="-35" dirty="0" smtClean="0">
                <a:latin typeface="Arial"/>
                <a:cs typeface="Arial"/>
              </a:rPr>
              <a:t>ΧΕΤΕΥΣΗ</a:t>
            </a:r>
            <a:endParaRPr sz="2400">
              <a:latin typeface="Arial"/>
              <a:cs typeface="Arial"/>
            </a:endParaRPr>
          </a:p>
        </p:txBody>
      </p:sp>
      <p:sp>
        <p:nvSpPr>
          <p:cNvPr id="4" name="object 4"/>
          <p:cNvSpPr/>
          <p:nvPr/>
        </p:nvSpPr>
        <p:spPr>
          <a:xfrm>
            <a:off x="7620000" y="1220057"/>
            <a:ext cx="1905" cy="0"/>
          </a:xfrm>
          <a:custGeom>
            <a:avLst/>
            <a:gdLst/>
            <a:ahLst/>
            <a:cxnLst/>
            <a:rect l="l" t="t" r="r" b="b"/>
            <a:pathLst>
              <a:path w="1904">
                <a:moveTo>
                  <a:pt x="0" y="0"/>
                </a:moveTo>
                <a:lnTo>
                  <a:pt x="1587" y="0"/>
                </a:lnTo>
              </a:path>
            </a:pathLst>
          </a:custGeom>
          <a:ln w="3175">
            <a:solidFill>
              <a:srgbClr val="151C20"/>
            </a:solidFill>
          </a:ln>
        </p:spPr>
        <p:txBody>
          <a:bodyPr wrap="square" lIns="0" tIns="0" rIns="0" bIns="0" rtlCol="0"/>
          <a:lstStyle/>
          <a:p>
            <a:endParaRPr/>
          </a:p>
        </p:txBody>
      </p:sp>
      <p:sp>
        <p:nvSpPr>
          <p:cNvPr id="5" name="object 5"/>
          <p:cNvSpPr/>
          <p:nvPr/>
        </p:nvSpPr>
        <p:spPr>
          <a:xfrm>
            <a:off x="4034028" y="389381"/>
            <a:ext cx="2241042" cy="7961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547994" y="376427"/>
            <a:ext cx="1874683" cy="63271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28827" y="4275582"/>
            <a:ext cx="1986914" cy="79451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709291" y="4262628"/>
            <a:ext cx="2705481" cy="809063"/>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ΥΛΟΠΟΙΗΣΗ ΕΠΕΝΔΥΣΕΩΝ ΓΕΙΤΟΝΙΚΩΝ ΔΗΜΩΝ</a:t>
            </a:r>
            <a:endParaRPr lang="el-GR" dirty="0"/>
          </a:p>
        </p:txBody>
      </p:sp>
      <p:sp>
        <p:nvSpPr>
          <p:cNvPr id="3" name="2 - Θέση περιεχομένου"/>
          <p:cNvSpPr>
            <a:spLocks noGrp="1"/>
          </p:cNvSpPr>
          <p:nvPr>
            <p:ph idx="1"/>
          </p:nvPr>
        </p:nvSpPr>
        <p:spPr/>
        <p:txBody>
          <a:bodyPr>
            <a:normAutofit fontScale="92500" lnSpcReduction="20000"/>
          </a:bodyPr>
          <a:lstStyle/>
          <a:p>
            <a:pPr hangingPunct="0"/>
            <a:r>
              <a:rPr lang="el-GR" sz="2400" dirty="0" smtClean="0"/>
              <a:t>Η Δ.Ε.Υ.Α.Λ. λόγω διαχειριστικής επάρκειας και τεχνογνωσίας ανέλαβε ως φορέας υλοποίησης με προγραμματικές συμβάσεις την κατασκευή των έργων αποχέτευση των Δήμων </a:t>
            </a:r>
            <a:r>
              <a:rPr lang="el-GR" sz="2400" dirty="0" err="1" smtClean="0"/>
              <a:t>Στυλίδος</a:t>
            </a:r>
            <a:r>
              <a:rPr lang="el-GR" sz="2400" dirty="0" smtClean="0"/>
              <a:t> και Μακρακώμης προϋπολογισμού 21.000.000 €</a:t>
            </a:r>
          </a:p>
          <a:p>
            <a:pPr hangingPunct="0"/>
            <a:r>
              <a:rPr lang="el-GR" sz="2400" dirty="0" smtClean="0"/>
              <a:t>Κατασκευάστηκαν στη Στυλίδα </a:t>
            </a:r>
          </a:p>
          <a:p>
            <a:pPr lvl="1" hangingPunct="0"/>
            <a:r>
              <a:rPr lang="el-GR" sz="2400" dirty="0" smtClean="0"/>
              <a:t>Ολοκλήρωση Εσωτερικού δικτύου αποχέτευσης</a:t>
            </a:r>
          </a:p>
          <a:p>
            <a:pPr lvl="1" hangingPunct="0"/>
            <a:r>
              <a:rPr lang="el-GR" sz="2400" dirty="0" smtClean="0"/>
              <a:t>Αγωγός μεταφοράς λυμάτων στην Ε.Ε.Λ. Λαμίας</a:t>
            </a:r>
          </a:p>
          <a:p>
            <a:pPr marL="342900" lvl="1" indent="-342900" hangingPunct="0">
              <a:buFont typeface="Arial" pitchFamily="34" charset="0"/>
              <a:buChar char="•"/>
            </a:pPr>
            <a:r>
              <a:rPr lang="el-GR" sz="2400" dirty="0" smtClean="0"/>
              <a:t>Κατασκευάστηκαν στο δήμο Μακρακώμης</a:t>
            </a:r>
          </a:p>
          <a:p>
            <a:pPr lvl="1" hangingPunct="0"/>
            <a:r>
              <a:rPr lang="el-GR" sz="2400" dirty="0" smtClean="0"/>
              <a:t>Εσωτερικά δίκτυα αποχέτευσης Σπερχειάδας – Μακρακώμης</a:t>
            </a:r>
          </a:p>
          <a:p>
            <a:pPr lvl="1" hangingPunct="0"/>
            <a:r>
              <a:rPr lang="el-GR" sz="2400" dirty="0" smtClean="0"/>
              <a:t>Ανακατασκευή Βιολογικού Καθαρισμού Σπερχειάδας – Μακρακώμης</a:t>
            </a:r>
          </a:p>
          <a:p>
            <a:pPr lvl="1" hangingPunct="0"/>
            <a:r>
              <a:rPr lang="el-GR" sz="2400" dirty="0" smtClean="0"/>
              <a:t>Νέος Βιολογικός Καθαρισμός Αγ. Γεωργίου</a:t>
            </a:r>
          </a:p>
          <a:p>
            <a:pPr marL="342900" lvl="1" indent="-342900" hangingPunct="0">
              <a:buFont typeface="Arial" pitchFamily="34" charset="0"/>
              <a:buChar char="•"/>
            </a:pPr>
            <a:r>
              <a:rPr lang="el-GR" sz="2400" dirty="0" smtClean="0"/>
              <a:t>Εκπόνηση μελέτης ίδρυσης ΔΕΥΑ Δελφών</a:t>
            </a:r>
          </a:p>
          <a:p>
            <a:pPr lvl="1" hangingPunct="0"/>
            <a:endParaRPr lang="el-GR" dirty="0" smtClean="0"/>
          </a:p>
          <a:p>
            <a:pPr lvl="1" hangingPunct="0"/>
            <a:endParaRPr lang="el-GR" dirty="0" smtClean="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ΣΕ ΝΕΕΣ ΤΕΧΝΟΛΟΓΙΕΣ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Συστήματα </a:t>
            </a:r>
            <a:r>
              <a:rPr lang="el-GR" dirty="0" err="1" smtClean="0"/>
              <a:t>τηλελέγχου</a:t>
            </a:r>
            <a:r>
              <a:rPr lang="el-GR" dirty="0" smtClean="0"/>
              <a:t> – τηλεχειρισμού σε</a:t>
            </a:r>
          </a:p>
          <a:p>
            <a:pPr lvl="1"/>
            <a:r>
              <a:rPr lang="el-GR" dirty="0" smtClean="0"/>
              <a:t>Δεξαμενές.</a:t>
            </a:r>
          </a:p>
          <a:p>
            <a:pPr lvl="1"/>
            <a:r>
              <a:rPr lang="el-GR" dirty="0" err="1" smtClean="0"/>
              <a:t>Ταχυδιυλιστήρια</a:t>
            </a:r>
            <a:r>
              <a:rPr lang="el-GR" dirty="0" smtClean="0"/>
              <a:t>.</a:t>
            </a:r>
          </a:p>
          <a:p>
            <a:pPr lvl="1"/>
            <a:r>
              <a:rPr lang="el-GR" dirty="0" smtClean="0"/>
              <a:t>Δίκτυα ύδρευσης.</a:t>
            </a:r>
          </a:p>
          <a:p>
            <a:pPr lvl="1"/>
            <a:r>
              <a:rPr lang="el-GR" dirty="0" smtClean="0"/>
              <a:t>Αντλιοστάσια ύδρευσης και ακαθάρτων.</a:t>
            </a:r>
          </a:p>
          <a:p>
            <a:pPr lvl="1"/>
            <a:r>
              <a:rPr lang="el-GR" dirty="0" smtClean="0"/>
              <a:t>Βιολογικούς καθαρισμούς.</a:t>
            </a:r>
          </a:p>
          <a:p>
            <a:pPr lvl="1"/>
            <a:r>
              <a:rPr lang="el-GR" dirty="0" err="1" smtClean="0"/>
              <a:t>Χλωριωτές</a:t>
            </a:r>
            <a:r>
              <a:rPr lang="el-GR" dirty="0" smtClean="0"/>
              <a:t>.</a:t>
            </a:r>
          </a:p>
          <a:p>
            <a:pPr lvl="1"/>
            <a:r>
              <a:rPr lang="el-GR" dirty="0" smtClean="0"/>
              <a:t>Συσκευές μέτρησης υπολειμματικού χλωρίου και θολότητας.</a:t>
            </a:r>
          </a:p>
          <a:p>
            <a:pPr lvl="1"/>
            <a:endParaRPr lang="el-GR" dirty="0" smtClean="0"/>
          </a:p>
          <a:p>
            <a:pPr lvl="1"/>
            <a:endParaRPr lang="el-GR" dirty="0" smtClean="0"/>
          </a:p>
          <a:p>
            <a:pPr lvl="1"/>
            <a:endParaRPr lang="el-GR" dirty="0" smtClean="0"/>
          </a:p>
          <a:p>
            <a:endParaRPr lang="el-GR" dirty="0"/>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ΕΠΕΝΔΥΣΕΙΣ ΣΕ ΝΕΕΣ ΤΕΧΝΟΛΟΓΙΕΣ</a:t>
            </a:r>
            <a:endParaRPr lang="el-GR" dirty="0"/>
          </a:p>
        </p:txBody>
      </p:sp>
      <p:sp>
        <p:nvSpPr>
          <p:cNvPr id="3" name="2 - Θέση περιεχομένου"/>
          <p:cNvSpPr>
            <a:spLocks noGrp="1"/>
          </p:cNvSpPr>
          <p:nvPr>
            <p:ph idx="1"/>
          </p:nvPr>
        </p:nvSpPr>
        <p:spPr/>
        <p:txBody>
          <a:bodyPr>
            <a:normAutofit/>
          </a:bodyPr>
          <a:lstStyle/>
          <a:p>
            <a:pPr lvl="1"/>
            <a:r>
              <a:rPr lang="el-GR" dirty="0" smtClean="0"/>
              <a:t>Σύστημα διαχείρισης φρεατίων </a:t>
            </a:r>
            <a:r>
              <a:rPr lang="el-GR" dirty="0" err="1" smtClean="0"/>
              <a:t>ομβρίων</a:t>
            </a:r>
            <a:r>
              <a:rPr lang="el-GR" dirty="0" smtClean="0"/>
              <a:t> υδάτων.</a:t>
            </a:r>
          </a:p>
          <a:p>
            <a:pPr lvl="1"/>
            <a:r>
              <a:rPr lang="el-GR" dirty="0" smtClean="0"/>
              <a:t>Σύστημα </a:t>
            </a:r>
            <a:r>
              <a:rPr lang="el-GR" dirty="0" err="1" smtClean="0"/>
              <a:t>τηλεπαρακολούθησης</a:t>
            </a:r>
            <a:r>
              <a:rPr lang="el-GR" dirty="0" smtClean="0"/>
              <a:t> στόλου οχημάτων.</a:t>
            </a:r>
          </a:p>
          <a:p>
            <a:pPr lvl="1"/>
            <a:r>
              <a:rPr lang="el-GR" dirty="0" smtClean="0"/>
              <a:t>Διαδικτυακό σύστημα υποβολής αιτημάτων πολιτών. </a:t>
            </a:r>
          </a:p>
          <a:p>
            <a:pPr lvl="1"/>
            <a:endParaRPr lang="el-GR" dirty="0" smtClean="0"/>
          </a:p>
          <a:p>
            <a:pPr lvl="1"/>
            <a:endParaRPr lang="el-GR" dirty="0" smtClean="0"/>
          </a:p>
          <a:p>
            <a:pPr lvl="1"/>
            <a:endParaRPr lang="el-GR" dirty="0" smtClean="0"/>
          </a:p>
          <a:p>
            <a:endParaRPr lang="el-GR"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ΤΡΕΧΟΝ ΤΕΧΝΙΚΟ ΠΡΟΓΡΑΜΜΑ ΕΡΓΩΝ</a:t>
            </a:r>
            <a:br>
              <a:rPr lang="el-GR" dirty="0" smtClean="0"/>
            </a:br>
            <a:r>
              <a:rPr lang="el-GR" dirty="0" smtClean="0"/>
              <a:t>ΣΥΝΟΛΙΚΟ</a:t>
            </a:r>
            <a:endParaRPr lang="el-GR" dirty="0"/>
          </a:p>
        </p:txBody>
      </p:sp>
      <p:sp>
        <p:nvSpPr>
          <p:cNvPr id="3" name="2 - Θέση περιεχομένου"/>
          <p:cNvSpPr>
            <a:spLocks noGrp="1"/>
          </p:cNvSpPr>
          <p:nvPr>
            <p:ph idx="1"/>
          </p:nvPr>
        </p:nvSpPr>
        <p:spPr>
          <a:xfrm>
            <a:off x="457200" y="1285860"/>
            <a:ext cx="8229600" cy="4840303"/>
          </a:xfrm>
        </p:spPr>
        <p:txBody>
          <a:bodyPr>
            <a:normAutofit/>
          </a:bodyPr>
          <a:lstStyle/>
          <a:p>
            <a:r>
              <a:rPr lang="el-GR" sz="2400" i="1" dirty="0" smtClean="0"/>
              <a:t>Α. </a:t>
            </a:r>
            <a:r>
              <a:rPr lang="el-GR" sz="2400" i="1" dirty="0" err="1" smtClean="0"/>
              <a:t>εργα</a:t>
            </a:r>
            <a:r>
              <a:rPr lang="el-GR" sz="2400" i="1" dirty="0" smtClean="0"/>
              <a:t> με σύμβαση</a:t>
            </a:r>
          </a:p>
          <a:p>
            <a:endParaRPr lang="el-GR" dirty="0"/>
          </a:p>
        </p:txBody>
      </p:sp>
      <p:pic>
        <p:nvPicPr>
          <p:cNvPr id="25605" name="Picture 5"/>
          <p:cNvPicPr>
            <a:picLocks noChangeAspect="1" noChangeArrowheads="1"/>
          </p:cNvPicPr>
          <p:nvPr/>
        </p:nvPicPr>
        <p:blipFill>
          <a:blip r:embed="rId2"/>
          <a:srcRect/>
          <a:stretch>
            <a:fillRect/>
          </a:stretch>
        </p:blipFill>
        <p:spPr bwMode="auto">
          <a:xfrm>
            <a:off x="1500166" y="1785926"/>
            <a:ext cx="5857916" cy="4518222"/>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ΤΡΕΧΟΝ ΤΕΧΝΙΚΟ ΠΡΟΓΡΑΜΜΑ ΕΡΓΩΝ</a:t>
            </a:r>
            <a:endParaRPr lang="el-GR" dirty="0"/>
          </a:p>
        </p:txBody>
      </p:sp>
      <p:sp>
        <p:nvSpPr>
          <p:cNvPr id="3" name="2 - Θέση περιεχομένου"/>
          <p:cNvSpPr>
            <a:spLocks noGrp="1"/>
          </p:cNvSpPr>
          <p:nvPr>
            <p:ph idx="1"/>
          </p:nvPr>
        </p:nvSpPr>
        <p:spPr>
          <a:xfrm>
            <a:off x="457200" y="1285860"/>
            <a:ext cx="8229600" cy="4840303"/>
          </a:xfrm>
        </p:spPr>
        <p:txBody>
          <a:bodyPr>
            <a:normAutofit/>
          </a:bodyPr>
          <a:lstStyle/>
          <a:p>
            <a:r>
              <a:rPr lang="el-GR" sz="2400" i="1" dirty="0" smtClean="0"/>
              <a:t>Β. νέα έργα προς σύμβαση</a:t>
            </a:r>
            <a:endParaRPr lang="el-GR" dirty="0"/>
          </a:p>
        </p:txBody>
      </p:sp>
      <p:pic>
        <p:nvPicPr>
          <p:cNvPr id="26625" name="Picture 1"/>
          <p:cNvPicPr>
            <a:picLocks noChangeAspect="1" noChangeArrowheads="1"/>
          </p:cNvPicPr>
          <p:nvPr/>
        </p:nvPicPr>
        <p:blipFill>
          <a:blip r:embed="rId2"/>
          <a:srcRect/>
          <a:stretch>
            <a:fillRect/>
          </a:stretch>
        </p:blipFill>
        <p:spPr bwMode="auto">
          <a:xfrm>
            <a:off x="1285852" y="1857364"/>
            <a:ext cx="6000792" cy="4786347"/>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ΤΡΕΧΟΝ ΤΕΧΝΙΚΟ ΠΡΟΓΡΑΜΜΑ ΕΡΓΩΝ</a:t>
            </a:r>
            <a:endParaRPr lang="el-GR" dirty="0"/>
          </a:p>
        </p:txBody>
      </p:sp>
      <p:sp>
        <p:nvSpPr>
          <p:cNvPr id="3" name="2 - Θέση περιεχομένου"/>
          <p:cNvSpPr>
            <a:spLocks noGrp="1"/>
          </p:cNvSpPr>
          <p:nvPr>
            <p:ph idx="1"/>
          </p:nvPr>
        </p:nvSpPr>
        <p:spPr>
          <a:xfrm>
            <a:off x="457200" y="1285860"/>
            <a:ext cx="8229600" cy="4840303"/>
          </a:xfrm>
        </p:spPr>
        <p:txBody>
          <a:bodyPr>
            <a:normAutofit/>
          </a:bodyPr>
          <a:lstStyle/>
          <a:p>
            <a:r>
              <a:rPr lang="el-GR" sz="2400" i="1" dirty="0" smtClean="0"/>
              <a:t>Β. νέα έργα προς σύμβαση (συνέχεια)</a:t>
            </a:r>
            <a:r>
              <a:rPr lang="el-GR" sz="2400" dirty="0" smtClean="0"/>
              <a:t> </a:t>
            </a:r>
            <a:endParaRPr lang="el-GR" dirty="0"/>
          </a:p>
        </p:txBody>
      </p:sp>
      <p:pic>
        <p:nvPicPr>
          <p:cNvPr id="58370" name="Picture 2"/>
          <p:cNvPicPr>
            <a:picLocks noChangeAspect="1" noChangeArrowheads="1"/>
          </p:cNvPicPr>
          <p:nvPr/>
        </p:nvPicPr>
        <p:blipFill>
          <a:blip r:embed="rId2"/>
          <a:srcRect/>
          <a:stretch>
            <a:fillRect/>
          </a:stretch>
        </p:blipFill>
        <p:spPr bwMode="auto">
          <a:xfrm>
            <a:off x="1285852" y="1857364"/>
            <a:ext cx="5786478" cy="455295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ΤΡΕΧΟΝ ΤΕΧΝΙΚΟ ΠΡΟΓΡΑΜΜΑ ΕΡΓΩΝ</a:t>
            </a:r>
            <a:endParaRPr lang="el-GR" dirty="0"/>
          </a:p>
        </p:txBody>
      </p:sp>
      <p:sp>
        <p:nvSpPr>
          <p:cNvPr id="3" name="2 - Θέση περιεχομένου"/>
          <p:cNvSpPr>
            <a:spLocks noGrp="1"/>
          </p:cNvSpPr>
          <p:nvPr>
            <p:ph idx="1"/>
          </p:nvPr>
        </p:nvSpPr>
        <p:spPr>
          <a:xfrm>
            <a:off x="457200" y="1285860"/>
            <a:ext cx="8229600" cy="4840303"/>
          </a:xfrm>
        </p:spPr>
        <p:txBody>
          <a:bodyPr>
            <a:normAutofit/>
          </a:bodyPr>
          <a:lstStyle/>
          <a:p>
            <a:endParaRPr lang="el-GR" sz="2400" i="1" dirty="0" smtClean="0"/>
          </a:p>
          <a:p>
            <a:r>
              <a:rPr lang="el-GR" sz="2400" i="1" dirty="0" smtClean="0"/>
              <a:t>ΧΡΗΜΑΤΟΔΟΤΟΥΜΕΝΑ ΕΡΓΑ :</a:t>
            </a:r>
            <a:endParaRPr lang="el-GR" dirty="0"/>
          </a:p>
        </p:txBody>
      </p:sp>
      <p:pic>
        <p:nvPicPr>
          <p:cNvPr id="59395" name="Picture 3"/>
          <p:cNvPicPr>
            <a:picLocks noChangeAspect="1" noChangeArrowheads="1"/>
          </p:cNvPicPr>
          <p:nvPr/>
        </p:nvPicPr>
        <p:blipFill>
          <a:blip r:embed="rId2"/>
          <a:srcRect/>
          <a:stretch>
            <a:fillRect/>
          </a:stretch>
        </p:blipFill>
        <p:spPr bwMode="auto">
          <a:xfrm>
            <a:off x="1357290" y="2428868"/>
            <a:ext cx="5929354" cy="2310447"/>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ΕΙΣΑΓΩΓΙΚΑ ΣΤΟΙΧΕΙΑ</a:t>
            </a:r>
            <a:endParaRPr lang="el-GR" dirty="0"/>
          </a:p>
        </p:txBody>
      </p:sp>
      <p:sp>
        <p:nvSpPr>
          <p:cNvPr id="5" name="4 - Στρογγυλεμένο ορθογώνιο"/>
          <p:cNvSpPr/>
          <p:nvPr/>
        </p:nvSpPr>
        <p:spPr>
          <a:xfrm>
            <a:off x="285720" y="1428736"/>
            <a:ext cx="5214974"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Σκοπός της Επιχείρησης είναι η άσκηση ολοκληρωμένης πολιτικής στο κύκλο Υδροδότησης - Αποχέτευσης - Προστασίας των υδατικών πόρων και Προστασίας του Περιβάλλοντος, μέσα από την αποτελεσματική διαχείριση και ορθολογική ανάπτυξη των δικτύων Ύδρευσης - Αποχέτευσης προς όφελος του κοινωνικού συνόλου</a:t>
            </a:r>
          </a:p>
        </p:txBody>
      </p:sp>
      <p:sp>
        <p:nvSpPr>
          <p:cNvPr id="6" name="5 - Στρογγυλεμένο ορθογώνιο"/>
          <p:cNvSpPr/>
          <p:nvPr/>
        </p:nvSpPr>
        <p:spPr>
          <a:xfrm>
            <a:off x="3357554" y="4286256"/>
            <a:ext cx="5214974" cy="228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Αντικείμενο της Επιχείρησης είναι η μελέτη, κατασκευή, λειτουργία, συντήρηση, εκμετάλλευση, διοίκηση και λειτουργία των δικτύων ύδρευσης αποχέτευσης όμβριων και ακάθαρτων υδάτων, και των εγκαταστάσεων  επεξεργασίας υγρών αποβλήτων και λυμάτων (Βιολογικοί Καθαρισμοί).</a:t>
            </a:r>
          </a:p>
          <a:p>
            <a:pPr algn="ctr"/>
            <a:endParaRPr lang="el-GR" dirty="0"/>
          </a:p>
        </p:txBody>
      </p:sp>
      <p:sp>
        <p:nvSpPr>
          <p:cNvPr id="7" name="6 - Βέλος προς τα κάτω"/>
          <p:cNvSpPr/>
          <p:nvPr/>
        </p:nvSpPr>
        <p:spPr>
          <a:xfrm>
            <a:off x="4143372" y="3500438"/>
            <a:ext cx="1071570" cy="92869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ΠΕΡΙΒΑΛΛΟΝΤΙΚΑ ΖΗΤΗΜΑΤΑ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επιχείρηση έχοντας ως βασικές της δραστηριότητες την  διαχείριση διανομή και προστασία του φυσικού πόρου του νερού καθώς και την προστασία του περιβάλλοντος:</a:t>
            </a:r>
          </a:p>
          <a:p>
            <a:r>
              <a:rPr lang="el-GR" dirty="0" smtClean="0"/>
              <a:t>Αναγνωρίζει τις υποχρεώσεις της απέναντι στο περιβάλλον και της ανάγκης συνεχούς βελτίωσης των περιβαλλοντικών επιδόσεών της, έτσι ώστε να επιτυγχάνει μια ισορροπημένη οικονομική ανάπτυξη σε αρμονία με την προστασία του περιβάλλοντος. </a:t>
            </a:r>
          </a:p>
          <a:p>
            <a:r>
              <a:rPr lang="el-GR" dirty="0" smtClean="0"/>
              <a:t>Για το σκοπό αυτό εφαρμόζει σταθερά  τα ακόλουθα:</a:t>
            </a:r>
          </a:p>
          <a:p>
            <a:endParaRPr lang="el-GR" dirty="0"/>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ΠΟΙΟΤΗΤΑ ΠΟΣΙΜΟΥ ΝΕΡΟΥ</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Από το Χημικό Εργαστήριο της Δ.Ε.Υ.Α. Λαμίας πραγματοποιούνται ετησίως  έλεγχοι για την ποιότητα του πόσιμου νερού που αφορούν τη Δοκιμαστική Παρακολούθηση και αναλύσεις ελέγχου του υπολειμματικού χλωρίου (περίπου 1150 ετησίως). </a:t>
            </a:r>
          </a:p>
          <a:p>
            <a:pPr>
              <a:buNone/>
            </a:pPr>
            <a:r>
              <a:rPr lang="el-GR" dirty="0" smtClean="0"/>
              <a:t>	Οι παράμετροι που αφορούν την Ελεγκτική Παρακολούθηση, με βάση τη Νομοθεσία, καλύπτονται από διαπιστευμένο εργαστήριο, το οποίο ελέγχει 45 περίπου δείγματα ετησίως.</a:t>
            </a:r>
          </a:p>
          <a:p>
            <a:pPr>
              <a:buNone/>
            </a:pPr>
            <a:endParaRPr lang="el-GR" dirty="0" smtClean="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ΠΟΙΟΤΗΤΑ ΠΟΣΙΜΟΥ ΝΕΡΟΥ</a:t>
            </a:r>
            <a:endParaRPr lang="el-GR" dirty="0"/>
          </a:p>
        </p:txBody>
      </p:sp>
      <p:sp>
        <p:nvSpPr>
          <p:cNvPr id="3" name="2 - Θέση περιεχομένου"/>
          <p:cNvSpPr>
            <a:spLocks noGrp="1"/>
          </p:cNvSpPr>
          <p:nvPr>
            <p:ph idx="1"/>
          </p:nvPr>
        </p:nvSpPr>
        <p:spPr/>
        <p:txBody>
          <a:bodyPr/>
          <a:lstStyle/>
          <a:p>
            <a:r>
              <a:rPr lang="el-GR" dirty="0" smtClean="0"/>
              <a:t>Λειτουργούν, για την παρακολούθηση σε πραγματικό χρόνο, τρεις αναλυτές υπολειμματικού χλωρίου και δύο συσκευές θολότητας.</a:t>
            </a:r>
          </a:p>
          <a:p>
            <a:r>
              <a:rPr lang="el-GR" dirty="0" smtClean="0"/>
              <a:t>Πραγματοποιούνται καθαρισμοί δεξαμενών και δικτύων ύδρευσης.</a:t>
            </a:r>
          </a:p>
          <a:p>
            <a:endParaRPr lang="el-GR" dirty="0"/>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a:bodyPr>
          <a:lstStyle/>
          <a:p>
            <a:r>
              <a:rPr lang="el-GR" dirty="0" smtClean="0"/>
              <a:t>ΕΛΕΓΧΟΣ ΛΕΙΤΟΥΡΓΙΑΣ Ε.Ε.Λ. </a:t>
            </a:r>
            <a:endParaRPr lang="el-GR" dirty="0"/>
          </a:p>
        </p:txBody>
      </p:sp>
      <p:sp>
        <p:nvSpPr>
          <p:cNvPr id="3" name="2 - Θέση περιεχομένου"/>
          <p:cNvSpPr>
            <a:spLocks noGrp="1"/>
          </p:cNvSpPr>
          <p:nvPr>
            <p:ph idx="1"/>
          </p:nvPr>
        </p:nvSpPr>
        <p:spPr/>
        <p:txBody>
          <a:bodyPr>
            <a:normAutofit/>
          </a:bodyPr>
          <a:lstStyle/>
          <a:p>
            <a:r>
              <a:rPr lang="el-GR" dirty="0" smtClean="0"/>
              <a:t>Οι έλεγχοι αφορούν την παρακολούθηση της απόδοσης του Βιολογικού Καθαρισμού της Λαμίας. Εξετάζονται από το εργαστήριο της Δ.Ε.Υ.Α.Λ.:</a:t>
            </a:r>
          </a:p>
          <a:p>
            <a:pPr lvl="1"/>
            <a:r>
              <a:rPr lang="el-GR" dirty="0" smtClean="0"/>
              <a:t>Τα ποιοτικά χαρακτηριστικά των ανεπεξέργαστων λυμάτων και των επεξεργασμένων εκροών</a:t>
            </a:r>
          </a:p>
          <a:p>
            <a:pPr lvl="1"/>
            <a:r>
              <a:rPr lang="el-GR" dirty="0" smtClean="0"/>
              <a:t>Επικουρικά πραγματοποιούνται έλεγχοι ποιότητας εκροών και από διαπιστευμένο εργαστήριο.</a:t>
            </a:r>
          </a:p>
          <a:p>
            <a:pPr lvl="1"/>
            <a:endParaRPr lang="el-GR" dirty="0"/>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ΕΛΕΓΧΟΣ ΠΟΙΟΤΗΤΑΣ ΝΕΡΟΥ ΑΠΟΔΕΚΤΗ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Δ.Ε.Υ.Α.Λ. πραγματοποιεί ετησίως ελέγχους της ποιότητας του αποδέκτη της Ε.Ε.Λ. Λαμίας που είναι η Γερμανική Τάφρος καθώς και των νερών του Σπερχειού και του </a:t>
            </a:r>
            <a:r>
              <a:rPr lang="el-GR" dirty="0" err="1" smtClean="0"/>
              <a:t>Μαλιακού</a:t>
            </a:r>
            <a:r>
              <a:rPr lang="el-GR" dirty="0" smtClean="0"/>
              <a:t> Κόλπου σε απόσταση από την ακτή 2</a:t>
            </a:r>
            <a:r>
              <a:rPr lang="en-US" dirty="0" err="1" smtClean="0"/>
              <a:t>nmi</a:t>
            </a:r>
            <a:r>
              <a:rPr lang="el-GR" dirty="0" smtClean="0"/>
              <a:t>.</a:t>
            </a:r>
          </a:p>
          <a:p>
            <a:r>
              <a:rPr lang="el-GR" dirty="0" smtClean="0"/>
              <a:t>Τα  τελευταία χρόνια, το πρόγραμμα ελέγχου υλοποιείται με προγραμματική σύμβαση από το Ε.Μ.Π. τμήμα Υδραυλικών Πόρων Εργαστήριο Υγειονομικής Τεχνολογίας</a:t>
            </a:r>
            <a:r>
              <a:rPr lang="en-US" dirty="0" smtClean="0"/>
              <a:t> </a:t>
            </a:r>
            <a:r>
              <a:rPr lang="el-GR" dirty="0" smtClean="0"/>
              <a:t>και παράγονται συγκριτικές </a:t>
            </a:r>
            <a:r>
              <a:rPr lang="el-GR" dirty="0" err="1" smtClean="0"/>
              <a:t>χρονοσειρές</a:t>
            </a:r>
            <a:r>
              <a:rPr lang="el-GR" dirty="0" smtClean="0"/>
              <a:t> ποιοτικών χαρακτηριστικών.</a:t>
            </a:r>
          </a:p>
          <a:p>
            <a:endParaRPr lang="el-GR" dirty="0"/>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ΕΦΑΡΜΟΓΗ ΙΛΥΟΣ ΣΕ ΓΕΩΡΓΙΚΕΣ ΚΑΛΛΙΕΡΓΕΙΕΣ</a:t>
            </a:r>
            <a:endParaRPr lang="el-GR" dirty="0"/>
          </a:p>
        </p:txBody>
      </p:sp>
      <p:sp>
        <p:nvSpPr>
          <p:cNvPr id="3" name="2 - Θέση περιεχομένου"/>
          <p:cNvSpPr>
            <a:spLocks noGrp="1"/>
          </p:cNvSpPr>
          <p:nvPr>
            <p:ph idx="1"/>
          </p:nvPr>
        </p:nvSpPr>
        <p:spPr/>
        <p:txBody>
          <a:bodyPr>
            <a:normAutofit/>
          </a:bodyPr>
          <a:lstStyle/>
          <a:p>
            <a:r>
              <a:rPr lang="el-GR" dirty="0" smtClean="0"/>
              <a:t>Η Δ.Ε.Υ.Α.Λ. μετά από συνεργασία με το φορέα του Υπουργείου Αγροτικής Ανάπτυξης και Τροφίμων «ΕΛ-ΓΟ ΔΗΜΗΤΡΑ» εφαρμόζει ως βελτιωτικό εδάφους   την αφυδατωμένη </a:t>
            </a:r>
            <a:r>
              <a:rPr lang="el-GR" dirty="0" err="1" smtClean="0"/>
              <a:t>ιλύ</a:t>
            </a:r>
            <a:r>
              <a:rPr lang="el-GR" dirty="0" smtClean="0"/>
              <a:t> της Ε.Ε.Λ. Λαμίας σε γεωργικές εκτάσεις σε καλλιέργειες βάμβακος της ευρύτερης περιοχής.</a:t>
            </a:r>
            <a:endParaRPr lang="el-GR"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ΕΦΑΡΜΟΓΗ ΣΕ ΑΓΡΟ</a:t>
            </a:r>
            <a:endParaRPr lang="el-GR" dirty="0"/>
          </a:p>
        </p:txBody>
      </p:sp>
      <p:pic>
        <p:nvPicPr>
          <p:cNvPr id="61442" name="Picture 2"/>
          <p:cNvPicPr>
            <a:picLocks noChangeAspect="1" noChangeArrowheads="1"/>
          </p:cNvPicPr>
          <p:nvPr/>
        </p:nvPicPr>
        <p:blipFill>
          <a:blip r:embed="rId2"/>
          <a:srcRect/>
          <a:stretch>
            <a:fillRect/>
          </a:stretch>
        </p:blipFill>
        <p:spPr bwMode="auto">
          <a:xfrm>
            <a:off x="500034" y="1643050"/>
            <a:ext cx="8215370" cy="4618746"/>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ΔΙΑΧΕΙΡΙΣΗ ΠΑΡΑΓΟΜΕΝΩΝ ΣΤΕΡΕΩΝ ΑΠΟΒΛΗΤΩΝ</a:t>
            </a:r>
            <a:endParaRPr lang="el-GR" dirty="0"/>
          </a:p>
        </p:txBody>
      </p:sp>
      <p:sp>
        <p:nvSpPr>
          <p:cNvPr id="3" name="2 - Θέση περιεχομένου"/>
          <p:cNvSpPr>
            <a:spLocks noGrp="1"/>
          </p:cNvSpPr>
          <p:nvPr>
            <p:ph idx="1"/>
          </p:nvPr>
        </p:nvSpPr>
        <p:spPr/>
        <p:txBody>
          <a:bodyPr/>
          <a:lstStyle/>
          <a:p>
            <a:r>
              <a:rPr lang="el-GR" dirty="0" smtClean="0"/>
              <a:t> Η Δ.Ε.Υ.Α.Λ. κατά την κατασκευή και ανακατασκευή δικτύων συγκεντρώνει και προωθεί προς ανακύκλωση όλα τα άχρηστα υλικά αποξήλωσης. </a:t>
            </a:r>
            <a:endParaRPr lang="el-GR"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ΠΟΛΙΤΙΚΗ ΠΡΟΣΤΑΣΙΑ</a:t>
            </a:r>
            <a:endParaRPr lang="el-GR" dirty="0"/>
          </a:p>
        </p:txBody>
      </p:sp>
      <p:sp>
        <p:nvSpPr>
          <p:cNvPr id="3" name="2 - Θέση περιεχομένου"/>
          <p:cNvSpPr>
            <a:spLocks noGrp="1"/>
          </p:cNvSpPr>
          <p:nvPr>
            <p:ph idx="1"/>
          </p:nvPr>
        </p:nvSpPr>
        <p:spPr/>
        <p:txBody>
          <a:bodyPr/>
          <a:lstStyle/>
          <a:p>
            <a:r>
              <a:rPr lang="el-GR" dirty="0" smtClean="0"/>
              <a:t>Η ΔΕΥΑΛ συμμετέχει ενεργά στην αντιμετώπιση  ακραίων καιρικών φαινομένων με:</a:t>
            </a:r>
          </a:p>
          <a:p>
            <a:pPr lvl="1"/>
            <a:r>
              <a:rPr lang="el-GR" dirty="0" smtClean="0"/>
              <a:t>Προσωπικό</a:t>
            </a:r>
          </a:p>
          <a:p>
            <a:pPr lvl="1"/>
            <a:r>
              <a:rPr lang="el-GR" dirty="0" smtClean="0"/>
              <a:t>Χωματουργικά μηχανήματα</a:t>
            </a:r>
          </a:p>
          <a:p>
            <a:pPr lvl="1"/>
            <a:r>
              <a:rPr lang="el-GR" dirty="0" smtClean="0"/>
              <a:t>Βυτιοφόρα αποφρακτικά οχήματα</a:t>
            </a:r>
          </a:p>
          <a:p>
            <a:pPr lvl="1"/>
            <a:r>
              <a:rPr lang="el-GR" dirty="0" smtClean="0"/>
              <a:t>Εκχιονιστικά οχήματα,</a:t>
            </a:r>
          </a:p>
          <a:p>
            <a:pPr lvl="1">
              <a:buNone/>
            </a:pPr>
            <a:r>
              <a:rPr lang="el-GR" dirty="0" smtClean="0"/>
              <a:t>Ενισχυόμενη και με δύο αναδόχους σε επιφυλακή</a:t>
            </a:r>
          </a:p>
          <a:p>
            <a:pPr lvl="1"/>
            <a:endParaRPr lang="el-GR"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ΤΙΜΟΛΟΓΙΑΚΗ ΠΟΛΙΤΙΚΗ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τιμολογιακή πολιτική που εφαρμόζει η Δ.Ε.Υ.Α.Λ. λαμβάνει υπόψη ιδιαίτερα χαρακτηριστικά των καταναλωτών και διαμορφώνεται ως εξής:</a:t>
            </a:r>
          </a:p>
          <a:p>
            <a:pPr lvl="1" hangingPunct="0"/>
            <a:r>
              <a:rPr lang="el-GR" dirty="0" smtClean="0"/>
              <a:t>Ενιαίο τιμολόγιο στην Πόλη της Λαμίας.</a:t>
            </a:r>
          </a:p>
          <a:p>
            <a:pPr lvl="1" hangingPunct="0"/>
            <a:r>
              <a:rPr lang="el-GR" dirty="0" smtClean="0"/>
              <a:t>Ενιαίο τιμολόγιο στις τοπικές κοινότητες.</a:t>
            </a:r>
          </a:p>
          <a:p>
            <a:pPr marL="342900" lvl="1" indent="-342900">
              <a:buFont typeface="Arial" pitchFamily="34" charset="0"/>
              <a:buChar char="•"/>
            </a:pPr>
            <a:r>
              <a:rPr lang="el-GR" dirty="0" smtClean="0"/>
              <a:t>Η εφαρμογή του τιμολογίου είχε θεαματικά αποτελέσματα στην εκλογίκευση της κατανάλωσης αποδεικνύοντας τη μεγάλη σχέση ελαστικότητας μεταξύ κατανάλωσης / τιμής του νερού. </a:t>
            </a:r>
          </a:p>
          <a:p>
            <a:endParaRPr lang="el-GR"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ΕΙΣΑΓΩΓΙΚΑ ΣΤΟΙΧΕΙΑ</a:t>
            </a:r>
            <a:endParaRPr lang="el-GR" dirty="0"/>
          </a:p>
        </p:txBody>
      </p:sp>
      <p:sp>
        <p:nvSpPr>
          <p:cNvPr id="8" name="7 - Πεντάγωνο"/>
          <p:cNvSpPr/>
          <p:nvPr/>
        </p:nvSpPr>
        <p:spPr>
          <a:xfrm>
            <a:off x="714348" y="1428736"/>
            <a:ext cx="7929618" cy="1428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Τα διοικητικά και εδαφικά όρια αρμοδιότητας της Δ.Ε.Υ.Α.Λ. μέχρι τις 31/12/1998 περιελάμβαναν την Πόλη της Λαμίας με 50.000 περίπου εξυπηρετούμενους κατοίκους, 23.000 παροχές ύδρευσης και αποχέτευσης και απασχολούσε 105 εργαζόμενους.</a:t>
            </a:r>
          </a:p>
          <a:p>
            <a:pPr algn="ctr"/>
            <a:endParaRPr lang="el-GR" dirty="0"/>
          </a:p>
        </p:txBody>
      </p:sp>
      <p:sp>
        <p:nvSpPr>
          <p:cNvPr id="9" name="8 - Πεντάγωνο"/>
          <p:cNvSpPr/>
          <p:nvPr/>
        </p:nvSpPr>
        <p:spPr>
          <a:xfrm>
            <a:off x="714348" y="3000372"/>
            <a:ext cx="7929618" cy="1428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Το 1999 τα όρια αρμοδιότητας της Δ.Ε.Υ.Α.Λ. επεκτάθηκαν στα όρια του νέου Καποδιστριακού Δήμου Λαμιέων και περιελάμβαναν την Πόλη της Λαμίας, 12 πρώην κοινότητες,  με 62.000  εξυπηρετούμενους κατοίκους, 37.700 παροχές ύδρευσης και αποχέτευσης και απασχολούσε  88 εργαζόμενους.</a:t>
            </a:r>
          </a:p>
          <a:p>
            <a:pPr algn="ctr"/>
            <a:endParaRPr lang="el-GR" dirty="0"/>
          </a:p>
        </p:txBody>
      </p:sp>
      <p:sp>
        <p:nvSpPr>
          <p:cNvPr id="10" name="9 - Πεντάγωνο"/>
          <p:cNvSpPr/>
          <p:nvPr/>
        </p:nvSpPr>
        <p:spPr>
          <a:xfrm>
            <a:off x="714348" y="4572008"/>
            <a:ext cx="7929618" cy="150019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Το 2012 τα όρια αρμοδιότητας της Δ.Ε.Υ.Α.Λ. επεκτάθηκαν και πάλι στα όρια του νέου Καλλικρατικού Δήμου Λαμιέων και περιλαμβάνουν την πόλη της Λαμίας και 45 τοπικές κοινότητες με 76.000  εξυπηρετούμενους κατοίκους, 46.170 παροχές ύδρευσης και αποχέτευσης και απασχολεί 60 εργαζόμενους.</a:t>
            </a:r>
            <a:endParaRPr lang="el-GR" dirty="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578077" y="572563"/>
            <a:ext cx="8087263" cy="1035925"/>
          </a:xfrm>
          <a:prstGeom prst="rect">
            <a:avLst/>
          </a:prstGeom>
        </p:spPr>
        <p:txBody>
          <a:bodyPr vert="horz" wrap="square" lIns="0" tIns="0" rIns="0" bIns="0" rtlCol="0">
            <a:spAutoFit/>
          </a:bodyPr>
          <a:lstStyle/>
          <a:p>
            <a:pPr marL="12700" marR="5080" algn="just">
              <a:lnSpc>
                <a:spcPct val="117000"/>
              </a:lnSpc>
            </a:pPr>
            <a:r>
              <a:rPr sz="1000" dirty="0">
                <a:latin typeface="Calibri"/>
                <a:cs typeface="Calibri"/>
              </a:rPr>
              <a:t>Τέλος,</a:t>
            </a:r>
            <a:r>
              <a:rPr sz="1000" spc="40" dirty="0">
                <a:latin typeface="Calibri"/>
                <a:cs typeface="Calibri"/>
              </a:rPr>
              <a:t> </a:t>
            </a:r>
            <a:r>
              <a:rPr sz="1000" spc="5" dirty="0">
                <a:latin typeface="Calibri"/>
                <a:cs typeface="Calibri"/>
              </a:rPr>
              <a:t>στ</a:t>
            </a:r>
            <a:r>
              <a:rPr sz="1000" spc="-5" dirty="0">
                <a:latin typeface="Calibri"/>
                <a:cs typeface="Calibri"/>
              </a:rPr>
              <a:t>ο</a:t>
            </a:r>
            <a:r>
              <a:rPr sz="1000" dirty="0">
                <a:latin typeface="Calibri"/>
                <a:cs typeface="Calibri"/>
              </a:rPr>
              <a:t>ν</a:t>
            </a:r>
            <a:r>
              <a:rPr sz="1000" spc="45" dirty="0">
                <a:latin typeface="Calibri"/>
                <a:cs typeface="Calibri"/>
              </a:rPr>
              <a:t> </a:t>
            </a:r>
            <a:r>
              <a:rPr sz="1000" spc="-5" dirty="0">
                <a:latin typeface="Calibri"/>
                <a:cs typeface="Calibri"/>
              </a:rPr>
              <a:t>π</a:t>
            </a:r>
            <a:r>
              <a:rPr sz="1000" spc="5" dirty="0">
                <a:latin typeface="Calibri"/>
                <a:cs typeface="Calibri"/>
              </a:rPr>
              <a:t>α</a:t>
            </a:r>
            <a:r>
              <a:rPr sz="1000" dirty="0">
                <a:latin typeface="Calibri"/>
                <a:cs typeface="Calibri"/>
              </a:rPr>
              <a:t>ρ</a:t>
            </a:r>
            <a:r>
              <a:rPr sz="1000" spc="5" dirty="0">
                <a:latin typeface="Calibri"/>
                <a:cs typeface="Calibri"/>
              </a:rPr>
              <a:t>α</a:t>
            </a:r>
            <a:r>
              <a:rPr sz="1000" dirty="0">
                <a:latin typeface="Calibri"/>
                <a:cs typeface="Calibri"/>
              </a:rPr>
              <a:t>κ</a:t>
            </a:r>
            <a:r>
              <a:rPr sz="1000" spc="5" dirty="0">
                <a:latin typeface="Calibri"/>
                <a:cs typeface="Calibri"/>
              </a:rPr>
              <a:t>άτ</a:t>
            </a:r>
            <a:r>
              <a:rPr sz="1000" dirty="0">
                <a:latin typeface="Calibri"/>
                <a:cs typeface="Calibri"/>
              </a:rPr>
              <a:t>ω</a:t>
            </a:r>
            <a:r>
              <a:rPr sz="1000" spc="35" dirty="0">
                <a:latin typeface="Calibri"/>
                <a:cs typeface="Calibri"/>
              </a:rPr>
              <a:t> </a:t>
            </a:r>
            <a:r>
              <a:rPr sz="1000" dirty="0">
                <a:latin typeface="Calibri"/>
                <a:cs typeface="Calibri"/>
              </a:rPr>
              <a:t>π</a:t>
            </a:r>
            <a:r>
              <a:rPr sz="1000" spc="5" dirty="0">
                <a:latin typeface="Calibri"/>
                <a:cs typeface="Calibri"/>
              </a:rPr>
              <a:t>ί</a:t>
            </a:r>
            <a:r>
              <a:rPr sz="1000" dirty="0">
                <a:latin typeface="Calibri"/>
                <a:cs typeface="Calibri"/>
              </a:rPr>
              <a:t>να</a:t>
            </a:r>
            <a:r>
              <a:rPr sz="1000" spc="5" dirty="0">
                <a:latin typeface="Calibri"/>
                <a:cs typeface="Calibri"/>
              </a:rPr>
              <a:t>κ</a:t>
            </a:r>
            <a:r>
              <a:rPr sz="1000" dirty="0">
                <a:latin typeface="Calibri"/>
                <a:cs typeface="Calibri"/>
              </a:rPr>
              <a:t>α</a:t>
            </a:r>
            <a:r>
              <a:rPr sz="1000" spc="40" dirty="0">
                <a:latin typeface="Calibri"/>
                <a:cs typeface="Calibri"/>
              </a:rPr>
              <a:t> </a:t>
            </a:r>
            <a:r>
              <a:rPr sz="1000" b="1" dirty="0">
                <a:latin typeface="Calibri"/>
                <a:cs typeface="Calibri"/>
              </a:rPr>
              <a:t>6.</a:t>
            </a:r>
            <a:r>
              <a:rPr sz="1000" b="1" spc="45" dirty="0">
                <a:latin typeface="Calibri"/>
                <a:cs typeface="Calibri"/>
              </a:rPr>
              <a:t> </a:t>
            </a:r>
            <a:r>
              <a:rPr sz="1000" spc="5" dirty="0">
                <a:latin typeface="Calibri"/>
                <a:cs typeface="Calibri"/>
              </a:rPr>
              <a:t>α</a:t>
            </a:r>
            <a:r>
              <a:rPr sz="1000" spc="-5" dirty="0">
                <a:latin typeface="Calibri"/>
                <a:cs typeface="Calibri"/>
              </a:rPr>
              <a:t>π</a:t>
            </a:r>
            <a:r>
              <a:rPr sz="1000" spc="5" dirty="0">
                <a:latin typeface="Calibri"/>
                <a:cs typeface="Calibri"/>
              </a:rPr>
              <a:t>ε</a:t>
            </a:r>
            <a:r>
              <a:rPr sz="1000" dirty="0">
                <a:latin typeface="Calibri"/>
                <a:cs typeface="Calibri"/>
              </a:rPr>
              <a:t>ι</a:t>
            </a:r>
            <a:r>
              <a:rPr sz="1000" spc="5" dirty="0">
                <a:latin typeface="Calibri"/>
                <a:cs typeface="Calibri"/>
              </a:rPr>
              <a:t>κο</a:t>
            </a:r>
            <a:r>
              <a:rPr sz="1000" dirty="0">
                <a:latin typeface="Calibri"/>
                <a:cs typeface="Calibri"/>
              </a:rPr>
              <a:t>νί</a:t>
            </a:r>
            <a:r>
              <a:rPr sz="1000" spc="5" dirty="0">
                <a:latin typeface="Calibri"/>
                <a:cs typeface="Calibri"/>
              </a:rPr>
              <a:t>ζε</a:t>
            </a:r>
            <a:r>
              <a:rPr sz="1000" dirty="0">
                <a:latin typeface="Calibri"/>
                <a:cs typeface="Calibri"/>
              </a:rPr>
              <a:t>τ</a:t>
            </a:r>
            <a:r>
              <a:rPr sz="1000" spc="5" dirty="0">
                <a:latin typeface="Calibri"/>
                <a:cs typeface="Calibri"/>
              </a:rPr>
              <a:t>α</a:t>
            </a:r>
            <a:r>
              <a:rPr sz="1000" dirty="0">
                <a:latin typeface="Calibri"/>
                <a:cs typeface="Calibri"/>
              </a:rPr>
              <a:t>ι</a:t>
            </a:r>
            <a:r>
              <a:rPr sz="1000" spc="35" dirty="0">
                <a:latin typeface="Calibri"/>
                <a:cs typeface="Calibri"/>
              </a:rPr>
              <a:t> </a:t>
            </a:r>
            <a:r>
              <a:rPr sz="1000" spc="5" dirty="0">
                <a:latin typeface="Calibri"/>
                <a:cs typeface="Calibri"/>
              </a:rPr>
              <a:t>τ</a:t>
            </a:r>
            <a:r>
              <a:rPr sz="1000" dirty="0">
                <a:latin typeface="Calibri"/>
                <a:cs typeface="Calibri"/>
              </a:rPr>
              <a:t>ο</a:t>
            </a:r>
            <a:r>
              <a:rPr sz="1000" spc="35" dirty="0">
                <a:latin typeface="Calibri"/>
                <a:cs typeface="Calibri"/>
              </a:rPr>
              <a:t> </a:t>
            </a:r>
            <a:r>
              <a:rPr sz="1000" spc="5" dirty="0">
                <a:latin typeface="Calibri"/>
                <a:cs typeface="Calibri"/>
              </a:rPr>
              <a:t>μ</a:t>
            </a:r>
            <a:r>
              <a:rPr sz="1000" spc="-5" dirty="0">
                <a:latin typeface="Calibri"/>
                <a:cs typeface="Calibri"/>
              </a:rPr>
              <a:t>έ</a:t>
            </a:r>
            <a:r>
              <a:rPr sz="1000" spc="5" dirty="0">
                <a:latin typeface="Calibri"/>
                <a:cs typeface="Calibri"/>
              </a:rPr>
              <a:t>σ</a:t>
            </a:r>
            <a:r>
              <a:rPr sz="1000" dirty="0">
                <a:latin typeface="Calibri"/>
                <a:cs typeface="Calibri"/>
              </a:rPr>
              <a:t>ο</a:t>
            </a:r>
            <a:r>
              <a:rPr sz="1000" spc="35" dirty="0">
                <a:latin typeface="Calibri"/>
                <a:cs typeface="Calibri"/>
              </a:rPr>
              <a:t> </a:t>
            </a:r>
            <a:r>
              <a:rPr sz="1000" spc="5" dirty="0">
                <a:latin typeface="Calibri"/>
                <a:cs typeface="Calibri"/>
              </a:rPr>
              <a:t>έσο</a:t>
            </a:r>
            <a:r>
              <a:rPr sz="1000" dirty="0">
                <a:latin typeface="Calibri"/>
                <a:cs typeface="Calibri"/>
              </a:rPr>
              <a:t>δο</a:t>
            </a:r>
            <a:r>
              <a:rPr sz="1000" spc="35" dirty="0">
                <a:latin typeface="Calibri"/>
                <a:cs typeface="Calibri"/>
              </a:rPr>
              <a:t> </a:t>
            </a:r>
            <a:r>
              <a:rPr sz="1000" spc="5" dirty="0">
                <a:latin typeface="Calibri"/>
                <a:cs typeface="Calibri"/>
              </a:rPr>
              <a:t>α</a:t>
            </a:r>
            <a:r>
              <a:rPr sz="1000" dirty="0">
                <a:latin typeface="Calibri"/>
                <a:cs typeface="Calibri"/>
              </a:rPr>
              <a:t>νά</a:t>
            </a:r>
            <a:r>
              <a:rPr sz="1000" spc="35" dirty="0">
                <a:latin typeface="Calibri"/>
                <a:cs typeface="Calibri"/>
              </a:rPr>
              <a:t> </a:t>
            </a:r>
            <a:r>
              <a:rPr sz="1000" spc="5" dirty="0">
                <a:latin typeface="Calibri"/>
                <a:cs typeface="Calibri"/>
              </a:rPr>
              <a:t>κ</a:t>
            </a:r>
            <a:r>
              <a:rPr sz="1000" spc="-5" dirty="0">
                <a:latin typeface="Calibri"/>
                <a:cs typeface="Calibri"/>
              </a:rPr>
              <a:t>υ</a:t>
            </a:r>
            <a:r>
              <a:rPr sz="1000" spc="5" dirty="0">
                <a:latin typeface="Calibri"/>
                <a:cs typeface="Calibri"/>
              </a:rPr>
              <a:t>βι</a:t>
            </a:r>
            <a:r>
              <a:rPr sz="1000" dirty="0">
                <a:latin typeface="Calibri"/>
                <a:cs typeface="Calibri"/>
              </a:rPr>
              <a:t>κό</a:t>
            </a:r>
            <a:r>
              <a:rPr sz="1000" spc="40" dirty="0">
                <a:latin typeface="Calibri"/>
                <a:cs typeface="Calibri"/>
              </a:rPr>
              <a:t> </a:t>
            </a:r>
            <a:r>
              <a:rPr sz="1000" dirty="0">
                <a:latin typeface="Calibri"/>
                <a:cs typeface="Calibri"/>
              </a:rPr>
              <a:t>μ</a:t>
            </a:r>
            <a:r>
              <a:rPr sz="1000" spc="5" dirty="0">
                <a:latin typeface="Calibri"/>
                <a:cs typeface="Calibri"/>
              </a:rPr>
              <a:t>έ</a:t>
            </a:r>
            <a:r>
              <a:rPr sz="1000" dirty="0">
                <a:latin typeface="Calibri"/>
                <a:cs typeface="Calibri"/>
              </a:rPr>
              <a:t>τ</a:t>
            </a:r>
            <a:r>
              <a:rPr sz="1000" spc="5" dirty="0">
                <a:latin typeface="Calibri"/>
                <a:cs typeface="Calibri"/>
              </a:rPr>
              <a:t>ρ</a:t>
            </a:r>
            <a:r>
              <a:rPr sz="1000" dirty="0">
                <a:latin typeface="Calibri"/>
                <a:cs typeface="Calibri"/>
              </a:rPr>
              <a:t>ο</a:t>
            </a:r>
            <a:r>
              <a:rPr sz="1000" spc="35" dirty="0">
                <a:latin typeface="Calibri"/>
                <a:cs typeface="Calibri"/>
              </a:rPr>
              <a:t> </a:t>
            </a:r>
            <a:r>
              <a:rPr sz="1000" spc="5" dirty="0">
                <a:latin typeface="Calibri"/>
                <a:cs typeface="Calibri"/>
              </a:rPr>
              <a:t>τ</a:t>
            </a:r>
            <a:r>
              <a:rPr sz="1000" dirty="0">
                <a:latin typeface="Calibri"/>
                <a:cs typeface="Calibri"/>
              </a:rPr>
              <a:t>ιμ</a:t>
            </a:r>
            <a:r>
              <a:rPr sz="1000" spc="5" dirty="0">
                <a:latin typeface="Calibri"/>
                <a:cs typeface="Calibri"/>
              </a:rPr>
              <a:t>ο</a:t>
            </a:r>
            <a:r>
              <a:rPr sz="1000" dirty="0">
                <a:latin typeface="Calibri"/>
                <a:cs typeface="Calibri"/>
              </a:rPr>
              <a:t>λ</a:t>
            </a:r>
            <a:r>
              <a:rPr sz="1000" spc="5" dirty="0">
                <a:latin typeface="Calibri"/>
                <a:cs typeface="Calibri"/>
              </a:rPr>
              <a:t>ο</a:t>
            </a:r>
            <a:r>
              <a:rPr sz="1000" dirty="0">
                <a:latin typeface="Calibri"/>
                <a:cs typeface="Calibri"/>
              </a:rPr>
              <a:t>γη</a:t>
            </a:r>
            <a:r>
              <a:rPr sz="1000" spc="5" dirty="0">
                <a:latin typeface="Calibri"/>
                <a:cs typeface="Calibri"/>
              </a:rPr>
              <a:t>μέ</a:t>
            </a:r>
            <a:r>
              <a:rPr sz="1000" dirty="0">
                <a:latin typeface="Calibri"/>
                <a:cs typeface="Calibri"/>
              </a:rPr>
              <a:t>νης</a:t>
            </a:r>
            <a:r>
              <a:rPr sz="1000" spc="45" dirty="0">
                <a:latin typeface="Calibri"/>
                <a:cs typeface="Calibri"/>
              </a:rPr>
              <a:t> </a:t>
            </a:r>
            <a:r>
              <a:rPr sz="1000" dirty="0">
                <a:latin typeface="Calibri"/>
                <a:cs typeface="Calibri"/>
              </a:rPr>
              <a:t>κ</a:t>
            </a:r>
            <a:r>
              <a:rPr sz="1000" spc="5" dirty="0">
                <a:latin typeface="Calibri"/>
                <a:cs typeface="Calibri"/>
              </a:rPr>
              <a:t>α</a:t>
            </a:r>
            <a:r>
              <a:rPr sz="1000" dirty="0">
                <a:latin typeface="Calibri"/>
                <a:cs typeface="Calibri"/>
              </a:rPr>
              <a:t>τ</a:t>
            </a:r>
            <a:r>
              <a:rPr sz="1000" spc="5" dirty="0">
                <a:latin typeface="Calibri"/>
                <a:cs typeface="Calibri"/>
              </a:rPr>
              <a:t>α</a:t>
            </a:r>
            <a:r>
              <a:rPr sz="1000" dirty="0">
                <a:latin typeface="Calibri"/>
                <a:cs typeface="Calibri"/>
              </a:rPr>
              <a:t>ν</a:t>
            </a:r>
            <a:r>
              <a:rPr sz="1000" spc="5" dirty="0">
                <a:latin typeface="Calibri"/>
                <a:cs typeface="Calibri"/>
              </a:rPr>
              <a:t>άλ</a:t>
            </a:r>
            <a:r>
              <a:rPr sz="1000" spc="-5" dirty="0">
                <a:latin typeface="Calibri"/>
                <a:cs typeface="Calibri"/>
              </a:rPr>
              <a:t>ω</a:t>
            </a:r>
            <a:r>
              <a:rPr sz="1000" spc="5" dirty="0">
                <a:latin typeface="Calibri"/>
                <a:cs typeface="Calibri"/>
              </a:rPr>
              <a:t>σ</a:t>
            </a:r>
            <a:r>
              <a:rPr sz="1000" dirty="0">
                <a:latin typeface="Calibri"/>
                <a:cs typeface="Calibri"/>
              </a:rPr>
              <a:t>ης</a:t>
            </a:r>
            <a:r>
              <a:rPr sz="1000" spc="40" dirty="0">
                <a:latin typeface="Calibri"/>
                <a:cs typeface="Calibri"/>
              </a:rPr>
              <a:t> </a:t>
            </a:r>
            <a:r>
              <a:rPr sz="1000" dirty="0">
                <a:latin typeface="Calibri"/>
                <a:cs typeface="Calibri"/>
              </a:rPr>
              <a:t>τ</a:t>
            </a:r>
            <a:r>
              <a:rPr sz="1000" spc="5" dirty="0">
                <a:latin typeface="Calibri"/>
                <a:cs typeface="Calibri"/>
              </a:rPr>
              <a:t>ο</a:t>
            </a:r>
            <a:r>
              <a:rPr sz="1000" dirty="0">
                <a:latin typeface="Calibri"/>
                <a:cs typeface="Calibri"/>
              </a:rPr>
              <a:t>υ</a:t>
            </a:r>
            <a:r>
              <a:rPr sz="1000" spc="40" dirty="0">
                <a:latin typeface="Calibri"/>
                <a:cs typeface="Calibri"/>
              </a:rPr>
              <a:t> </a:t>
            </a:r>
            <a:r>
              <a:rPr sz="1000" dirty="0">
                <a:latin typeface="Calibri"/>
                <a:cs typeface="Calibri"/>
              </a:rPr>
              <a:t>Α’</a:t>
            </a:r>
            <a:r>
              <a:rPr sz="1000" spc="45" dirty="0">
                <a:latin typeface="Calibri"/>
                <a:cs typeface="Calibri"/>
              </a:rPr>
              <a:t> </a:t>
            </a:r>
            <a:r>
              <a:rPr sz="1000" spc="-5" dirty="0">
                <a:latin typeface="Calibri"/>
                <a:cs typeface="Calibri"/>
              </a:rPr>
              <a:t>ε</a:t>
            </a:r>
            <a:r>
              <a:rPr sz="1000" spc="5" dirty="0">
                <a:latin typeface="Calibri"/>
                <a:cs typeface="Calibri"/>
              </a:rPr>
              <a:t>ξ</a:t>
            </a:r>
            <a:r>
              <a:rPr sz="1000" dirty="0">
                <a:latin typeface="Calibri"/>
                <a:cs typeface="Calibri"/>
              </a:rPr>
              <a:t>α</a:t>
            </a:r>
            <a:r>
              <a:rPr sz="1000" spc="5" dirty="0">
                <a:latin typeface="Calibri"/>
                <a:cs typeface="Calibri"/>
              </a:rPr>
              <a:t>μ</a:t>
            </a:r>
            <a:r>
              <a:rPr sz="1000" dirty="0">
                <a:latin typeface="Calibri"/>
                <a:cs typeface="Calibri"/>
              </a:rPr>
              <a:t>ή</a:t>
            </a:r>
            <a:r>
              <a:rPr sz="1000" spc="5" dirty="0">
                <a:latin typeface="Calibri"/>
                <a:cs typeface="Calibri"/>
              </a:rPr>
              <a:t>ν</a:t>
            </a:r>
            <a:r>
              <a:rPr sz="1000" spc="-5" dirty="0">
                <a:latin typeface="Calibri"/>
                <a:cs typeface="Calibri"/>
              </a:rPr>
              <a:t>ο</a:t>
            </a:r>
            <a:r>
              <a:rPr sz="1000" dirty="0">
                <a:latin typeface="Calibri"/>
                <a:cs typeface="Calibri"/>
              </a:rPr>
              <a:t>υ </a:t>
            </a:r>
            <a:r>
              <a:rPr sz="1000" spc="5" dirty="0">
                <a:latin typeface="Calibri"/>
                <a:cs typeface="Calibri"/>
              </a:rPr>
              <a:t>τω</a:t>
            </a:r>
            <a:r>
              <a:rPr sz="1000" dirty="0">
                <a:latin typeface="Calibri"/>
                <a:cs typeface="Calibri"/>
              </a:rPr>
              <a:t>ν </a:t>
            </a:r>
            <a:r>
              <a:rPr sz="1000" spc="-100" dirty="0">
                <a:latin typeface="Calibri"/>
                <a:cs typeface="Calibri"/>
              </a:rPr>
              <a:t> </a:t>
            </a:r>
            <a:r>
              <a:rPr sz="1000" spc="-5" dirty="0">
                <a:latin typeface="Calibri"/>
                <a:cs typeface="Calibri"/>
              </a:rPr>
              <a:t>ε</a:t>
            </a:r>
            <a:r>
              <a:rPr sz="1000" spc="5" dirty="0">
                <a:latin typeface="Calibri"/>
                <a:cs typeface="Calibri"/>
              </a:rPr>
              <a:t>τώ</a:t>
            </a:r>
            <a:r>
              <a:rPr sz="1000" dirty="0">
                <a:latin typeface="Calibri"/>
                <a:cs typeface="Calibri"/>
              </a:rPr>
              <a:t>ν </a:t>
            </a:r>
            <a:r>
              <a:rPr sz="1000" spc="-100" dirty="0">
                <a:latin typeface="Calibri"/>
                <a:cs typeface="Calibri"/>
              </a:rPr>
              <a:t> </a:t>
            </a:r>
            <a:r>
              <a:rPr sz="1000" dirty="0">
                <a:latin typeface="Calibri"/>
                <a:cs typeface="Calibri"/>
              </a:rPr>
              <a:t>2016 </a:t>
            </a:r>
            <a:r>
              <a:rPr sz="1000" spc="-100" dirty="0">
                <a:latin typeface="Calibri"/>
                <a:cs typeface="Calibri"/>
              </a:rPr>
              <a:t> </a:t>
            </a:r>
            <a:r>
              <a:rPr sz="1000" spc="5" dirty="0">
                <a:latin typeface="Calibri"/>
                <a:cs typeface="Calibri"/>
              </a:rPr>
              <a:t>κ</a:t>
            </a:r>
            <a:r>
              <a:rPr sz="1000" dirty="0">
                <a:latin typeface="Calibri"/>
                <a:cs typeface="Calibri"/>
              </a:rPr>
              <a:t>αι </a:t>
            </a:r>
            <a:r>
              <a:rPr sz="1000" spc="-100" dirty="0">
                <a:latin typeface="Calibri"/>
                <a:cs typeface="Calibri"/>
              </a:rPr>
              <a:t> </a:t>
            </a:r>
            <a:r>
              <a:rPr sz="1000" dirty="0">
                <a:latin typeface="Calibri"/>
                <a:cs typeface="Calibri"/>
              </a:rPr>
              <a:t>2</a:t>
            </a:r>
            <a:r>
              <a:rPr sz="1000" spc="5" dirty="0">
                <a:latin typeface="Calibri"/>
                <a:cs typeface="Calibri"/>
              </a:rPr>
              <a:t>0</a:t>
            </a:r>
            <a:r>
              <a:rPr sz="1000" dirty="0">
                <a:latin typeface="Calibri"/>
                <a:cs typeface="Calibri"/>
              </a:rPr>
              <a:t>17, </a:t>
            </a:r>
            <a:r>
              <a:rPr sz="1000" spc="-100" dirty="0">
                <a:latin typeface="Calibri"/>
                <a:cs typeface="Calibri"/>
              </a:rPr>
              <a:t> </a:t>
            </a:r>
            <a:r>
              <a:rPr sz="1000" spc="5" dirty="0">
                <a:latin typeface="Calibri"/>
                <a:cs typeface="Calibri"/>
              </a:rPr>
              <a:t>γ</a:t>
            </a:r>
            <a:r>
              <a:rPr sz="1000" dirty="0">
                <a:latin typeface="Calibri"/>
                <a:cs typeface="Calibri"/>
              </a:rPr>
              <a:t>ια </a:t>
            </a:r>
            <a:r>
              <a:rPr sz="1000" spc="-100" dirty="0">
                <a:latin typeface="Calibri"/>
                <a:cs typeface="Calibri"/>
              </a:rPr>
              <a:t> </a:t>
            </a:r>
            <a:r>
              <a:rPr sz="1000" spc="5" dirty="0">
                <a:latin typeface="Calibri"/>
                <a:cs typeface="Calibri"/>
              </a:rPr>
              <a:t>τ</a:t>
            </a:r>
            <a:r>
              <a:rPr sz="1000" dirty="0">
                <a:latin typeface="Calibri"/>
                <a:cs typeface="Calibri"/>
              </a:rPr>
              <a:t>ις </a:t>
            </a:r>
            <a:r>
              <a:rPr sz="1000" spc="-100" dirty="0">
                <a:latin typeface="Calibri"/>
                <a:cs typeface="Calibri"/>
              </a:rPr>
              <a:t> </a:t>
            </a:r>
            <a:r>
              <a:rPr sz="1000" spc="5" dirty="0">
                <a:latin typeface="Calibri"/>
                <a:cs typeface="Calibri"/>
              </a:rPr>
              <a:t>κ</a:t>
            </a:r>
            <a:r>
              <a:rPr sz="1000" dirty="0">
                <a:latin typeface="Calibri"/>
                <a:cs typeface="Calibri"/>
              </a:rPr>
              <a:t>υρ</a:t>
            </a:r>
            <a:r>
              <a:rPr sz="1000" spc="5" dirty="0">
                <a:latin typeface="Calibri"/>
                <a:cs typeface="Calibri"/>
              </a:rPr>
              <a:t>ι</a:t>
            </a:r>
            <a:r>
              <a:rPr sz="1000" spc="-5" dirty="0">
                <a:latin typeface="Calibri"/>
                <a:cs typeface="Calibri"/>
              </a:rPr>
              <a:t>ό</a:t>
            </a:r>
            <a:r>
              <a:rPr sz="1000" spc="5" dirty="0">
                <a:latin typeface="Calibri"/>
                <a:cs typeface="Calibri"/>
              </a:rPr>
              <a:t>τε</a:t>
            </a:r>
            <a:r>
              <a:rPr sz="1000" dirty="0">
                <a:latin typeface="Calibri"/>
                <a:cs typeface="Calibri"/>
              </a:rPr>
              <a:t>ρ</a:t>
            </a:r>
            <a:r>
              <a:rPr sz="1000" spc="5" dirty="0">
                <a:latin typeface="Calibri"/>
                <a:cs typeface="Calibri"/>
              </a:rPr>
              <a:t>ε</a:t>
            </a:r>
            <a:r>
              <a:rPr sz="1000" dirty="0">
                <a:latin typeface="Calibri"/>
                <a:cs typeface="Calibri"/>
              </a:rPr>
              <a:t>ς </a:t>
            </a:r>
            <a:r>
              <a:rPr sz="1000" spc="-100" dirty="0">
                <a:latin typeface="Calibri"/>
                <a:cs typeface="Calibri"/>
              </a:rPr>
              <a:t> </a:t>
            </a:r>
            <a:r>
              <a:rPr sz="1000" dirty="0">
                <a:latin typeface="Calibri"/>
                <a:cs typeface="Calibri"/>
              </a:rPr>
              <a:t>κ</a:t>
            </a:r>
            <a:r>
              <a:rPr sz="1000" spc="5" dirty="0">
                <a:latin typeface="Calibri"/>
                <a:cs typeface="Calibri"/>
              </a:rPr>
              <a:t>α</a:t>
            </a:r>
            <a:r>
              <a:rPr sz="1000" dirty="0">
                <a:latin typeface="Calibri"/>
                <a:cs typeface="Calibri"/>
              </a:rPr>
              <a:t>τη</a:t>
            </a:r>
            <a:r>
              <a:rPr sz="1000" spc="5" dirty="0">
                <a:latin typeface="Calibri"/>
                <a:cs typeface="Calibri"/>
              </a:rPr>
              <a:t>γο</a:t>
            </a:r>
            <a:r>
              <a:rPr sz="1000" dirty="0">
                <a:latin typeface="Calibri"/>
                <a:cs typeface="Calibri"/>
              </a:rPr>
              <a:t>ρ</a:t>
            </a:r>
            <a:r>
              <a:rPr sz="1000" spc="5" dirty="0">
                <a:latin typeface="Calibri"/>
                <a:cs typeface="Calibri"/>
              </a:rPr>
              <a:t>ί</a:t>
            </a:r>
            <a:r>
              <a:rPr sz="1000" spc="-5" dirty="0">
                <a:latin typeface="Calibri"/>
                <a:cs typeface="Calibri"/>
              </a:rPr>
              <a:t>ε</a:t>
            </a:r>
            <a:r>
              <a:rPr sz="1000" dirty="0">
                <a:latin typeface="Calibri"/>
                <a:cs typeface="Calibri"/>
              </a:rPr>
              <a:t>ς </a:t>
            </a:r>
            <a:r>
              <a:rPr sz="1000" spc="-105" dirty="0">
                <a:latin typeface="Calibri"/>
                <a:cs typeface="Calibri"/>
              </a:rPr>
              <a:t> </a:t>
            </a:r>
            <a:r>
              <a:rPr sz="1000" spc="5" dirty="0">
                <a:latin typeface="Calibri"/>
                <a:cs typeface="Calibri"/>
              </a:rPr>
              <a:t>τιμο</a:t>
            </a:r>
            <a:r>
              <a:rPr sz="1000" spc="-5" dirty="0">
                <a:latin typeface="Calibri"/>
                <a:cs typeface="Calibri"/>
              </a:rPr>
              <a:t>λο</a:t>
            </a:r>
            <a:r>
              <a:rPr sz="1000" spc="5" dirty="0">
                <a:latin typeface="Calibri"/>
                <a:cs typeface="Calibri"/>
              </a:rPr>
              <a:t>γί</a:t>
            </a:r>
            <a:r>
              <a:rPr sz="1000" dirty="0">
                <a:latin typeface="Calibri"/>
                <a:cs typeface="Calibri"/>
              </a:rPr>
              <a:t>ων, </a:t>
            </a:r>
            <a:r>
              <a:rPr sz="1000" spc="-100" dirty="0">
                <a:latin typeface="Calibri"/>
                <a:cs typeface="Calibri"/>
              </a:rPr>
              <a:t> </a:t>
            </a:r>
            <a:r>
              <a:rPr sz="1000" spc="-5" dirty="0">
                <a:latin typeface="Calibri"/>
                <a:cs typeface="Calibri"/>
              </a:rPr>
              <a:t>χ</a:t>
            </a:r>
            <a:r>
              <a:rPr sz="1000" dirty="0">
                <a:latin typeface="Calibri"/>
                <a:cs typeface="Calibri"/>
              </a:rPr>
              <a:t>ω</a:t>
            </a:r>
            <a:r>
              <a:rPr sz="1000" spc="5" dirty="0">
                <a:latin typeface="Calibri"/>
                <a:cs typeface="Calibri"/>
              </a:rPr>
              <a:t>ρι</a:t>
            </a:r>
            <a:r>
              <a:rPr sz="1000" dirty="0">
                <a:latin typeface="Calibri"/>
                <a:cs typeface="Calibri"/>
              </a:rPr>
              <a:t>στά </a:t>
            </a:r>
            <a:r>
              <a:rPr sz="1000" spc="-100" dirty="0">
                <a:latin typeface="Calibri"/>
                <a:cs typeface="Calibri"/>
              </a:rPr>
              <a:t> </a:t>
            </a:r>
            <a:r>
              <a:rPr sz="1000" spc="5" dirty="0">
                <a:latin typeface="Calibri"/>
                <a:cs typeface="Calibri"/>
              </a:rPr>
              <a:t>γ</a:t>
            </a:r>
            <a:r>
              <a:rPr sz="1000" dirty="0">
                <a:latin typeface="Calibri"/>
                <a:cs typeface="Calibri"/>
              </a:rPr>
              <a:t>ια </a:t>
            </a:r>
            <a:r>
              <a:rPr sz="1000" spc="-100" dirty="0">
                <a:latin typeface="Calibri"/>
                <a:cs typeface="Calibri"/>
              </a:rPr>
              <a:t> </a:t>
            </a:r>
            <a:r>
              <a:rPr sz="1000" dirty="0">
                <a:latin typeface="Calibri"/>
                <a:cs typeface="Calibri"/>
              </a:rPr>
              <a:t>την </a:t>
            </a:r>
            <a:r>
              <a:rPr sz="1000" spc="-100" dirty="0">
                <a:latin typeface="Calibri"/>
                <a:cs typeface="Calibri"/>
              </a:rPr>
              <a:t> </a:t>
            </a:r>
            <a:r>
              <a:rPr sz="1000" dirty="0">
                <a:latin typeface="Calibri"/>
                <a:cs typeface="Calibri"/>
              </a:rPr>
              <a:t>πώλ</a:t>
            </a:r>
            <a:r>
              <a:rPr sz="1000" spc="5" dirty="0">
                <a:latin typeface="Calibri"/>
                <a:cs typeface="Calibri"/>
              </a:rPr>
              <a:t>η</a:t>
            </a:r>
            <a:r>
              <a:rPr sz="1000" dirty="0">
                <a:latin typeface="Calibri"/>
                <a:cs typeface="Calibri"/>
              </a:rPr>
              <a:t>ση </a:t>
            </a:r>
            <a:r>
              <a:rPr sz="1000" spc="-100" dirty="0">
                <a:latin typeface="Calibri"/>
                <a:cs typeface="Calibri"/>
              </a:rPr>
              <a:t> </a:t>
            </a:r>
            <a:r>
              <a:rPr sz="1000" spc="5" dirty="0">
                <a:latin typeface="Calibri"/>
                <a:cs typeface="Calibri"/>
              </a:rPr>
              <a:t>νε</a:t>
            </a:r>
            <a:r>
              <a:rPr sz="1000" dirty="0">
                <a:latin typeface="Calibri"/>
                <a:cs typeface="Calibri"/>
              </a:rPr>
              <a:t>ρ</a:t>
            </a:r>
            <a:r>
              <a:rPr sz="1000" spc="5" dirty="0">
                <a:latin typeface="Calibri"/>
                <a:cs typeface="Calibri"/>
              </a:rPr>
              <a:t>ο</a:t>
            </a:r>
            <a:r>
              <a:rPr sz="1000" dirty="0">
                <a:latin typeface="Calibri"/>
                <a:cs typeface="Calibri"/>
              </a:rPr>
              <a:t>ύ,  </a:t>
            </a:r>
            <a:r>
              <a:rPr sz="1000" spc="25" dirty="0">
                <a:latin typeface="Calibri"/>
                <a:cs typeface="Calibri"/>
              </a:rPr>
              <a:t> </a:t>
            </a:r>
            <a:r>
              <a:rPr sz="1000" spc="5" dirty="0">
                <a:latin typeface="Calibri"/>
                <a:cs typeface="Calibri"/>
              </a:rPr>
              <a:t>τ</a:t>
            </a:r>
            <a:r>
              <a:rPr sz="1000" dirty="0">
                <a:latin typeface="Calibri"/>
                <a:cs typeface="Calibri"/>
              </a:rPr>
              <a:t>α </a:t>
            </a:r>
            <a:r>
              <a:rPr sz="1000" spc="-100" dirty="0">
                <a:latin typeface="Calibri"/>
                <a:cs typeface="Calibri"/>
              </a:rPr>
              <a:t> </a:t>
            </a:r>
            <a:r>
              <a:rPr sz="1000" dirty="0">
                <a:latin typeface="Calibri"/>
                <a:cs typeface="Calibri"/>
              </a:rPr>
              <a:t>δ</a:t>
            </a:r>
            <a:r>
              <a:rPr sz="1000" spc="5" dirty="0">
                <a:latin typeface="Calibri"/>
                <a:cs typeface="Calibri"/>
              </a:rPr>
              <a:t>ι</a:t>
            </a:r>
            <a:r>
              <a:rPr sz="1000" dirty="0">
                <a:latin typeface="Calibri"/>
                <a:cs typeface="Calibri"/>
              </a:rPr>
              <a:t>κ</a:t>
            </a:r>
            <a:r>
              <a:rPr sz="1000" spc="5" dirty="0">
                <a:latin typeface="Calibri"/>
                <a:cs typeface="Calibri"/>
              </a:rPr>
              <a:t>α</a:t>
            </a:r>
            <a:r>
              <a:rPr sz="1000" dirty="0">
                <a:latin typeface="Calibri"/>
                <a:cs typeface="Calibri"/>
              </a:rPr>
              <a:t>ιώ</a:t>
            </a:r>
            <a:r>
              <a:rPr sz="1000" spc="5" dirty="0">
                <a:latin typeface="Calibri"/>
                <a:cs typeface="Calibri"/>
              </a:rPr>
              <a:t>μ</a:t>
            </a:r>
            <a:r>
              <a:rPr sz="1000" dirty="0">
                <a:latin typeface="Calibri"/>
                <a:cs typeface="Calibri"/>
              </a:rPr>
              <a:t>ατα </a:t>
            </a:r>
            <a:r>
              <a:rPr sz="1000" spc="-100" dirty="0">
                <a:latin typeface="Calibri"/>
                <a:cs typeface="Calibri"/>
              </a:rPr>
              <a:t> </a:t>
            </a:r>
            <a:r>
              <a:rPr sz="1000" spc="5" dirty="0">
                <a:latin typeface="Calibri"/>
                <a:cs typeface="Calibri"/>
              </a:rPr>
              <a:t>χρ</a:t>
            </a:r>
            <a:r>
              <a:rPr sz="1000" dirty="0">
                <a:latin typeface="Calibri"/>
                <a:cs typeface="Calibri"/>
              </a:rPr>
              <a:t>ή</a:t>
            </a:r>
            <a:r>
              <a:rPr sz="1000" spc="5" dirty="0">
                <a:latin typeface="Calibri"/>
                <a:cs typeface="Calibri"/>
              </a:rPr>
              <a:t>σ</a:t>
            </a:r>
            <a:r>
              <a:rPr sz="1000" dirty="0">
                <a:latin typeface="Calibri"/>
                <a:cs typeface="Calibri"/>
              </a:rPr>
              <a:t>ης </a:t>
            </a:r>
            <a:r>
              <a:rPr sz="1000" spc="5" dirty="0">
                <a:latin typeface="Calibri"/>
                <a:cs typeface="Calibri"/>
              </a:rPr>
              <a:t>υπονό</a:t>
            </a:r>
            <a:r>
              <a:rPr sz="1000" dirty="0">
                <a:latin typeface="Calibri"/>
                <a:cs typeface="Calibri"/>
              </a:rPr>
              <a:t>μ</a:t>
            </a:r>
            <a:r>
              <a:rPr sz="1000" spc="5" dirty="0">
                <a:latin typeface="Calibri"/>
                <a:cs typeface="Calibri"/>
              </a:rPr>
              <a:t>ω</a:t>
            </a:r>
            <a:r>
              <a:rPr sz="1000" dirty="0">
                <a:latin typeface="Calibri"/>
                <a:cs typeface="Calibri"/>
              </a:rPr>
              <a:t>ν</a:t>
            </a:r>
            <a:r>
              <a:rPr sz="1000" spc="5" dirty="0">
                <a:latin typeface="Calibri"/>
                <a:cs typeface="Calibri"/>
              </a:rPr>
              <a:t> κ</a:t>
            </a:r>
            <a:r>
              <a:rPr sz="1000" dirty="0">
                <a:latin typeface="Calibri"/>
                <a:cs typeface="Calibri"/>
              </a:rPr>
              <a:t>αι</a:t>
            </a:r>
            <a:r>
              <a:rPr sz="1000" spc="5" dirty="0">
                <a:latin typeface="Calibri"/>
                <a:cs typeface="Calibri"/>
              </a:rPr>
              <a:t> τ</a:t>
            </a:r>
            <a:r>
              <a:rPr sz="1000" dirty="0">
                <a:latin typeface="Calibri"/>
                <a:cs typeface="Calibri"/>
              </a:rPr>
              <a:t>ο</a:t>
            </a:r>
            <a:r>
              <a:rPr sz="1000" spc="5" dirty="0">
                <a:latin typeface="Calibri"/>
                <a:cs typeface="Calibri"/>
              </a:rPr>
              <a:t> σύ</a:t>
            </a:r>
            <a:r>
              <a:rPr sz="1000" dirty="0">
                <a:latin typeface="Calibri"/>
                <a:cs typeface="Calibri"/>
              </a:rPr>
              <a:t>ν</a:t>
            </a:r>
            <a:r>
              <a:rPr sz="1000" spc="5" dirty="0">
                <a:latin typeface="Calibri"/>
                <a:cs typeface="Calibri"/>
              </a:rPr>
              <a:t>ολ</a:t>
            </a:r>
            <a:r>
              <a:rPr sz="1000" dirty="0">
                <a:latin typeface="Calibri"/>
                <a:cs typeface="Calibri"/>
              </a:rPr>
              <a:t>ο</a:t>
            </a:r>
            <a:r>
              <a:rPr sz="1000" spc="10" dirty="0">
                <a:latin typeface="Calibri"/>
                <a:cs typeface="Calibri"/>
              </a:rPr>
              <a:t> </a:t>
            </a:r>
            <a:r>
              <a:rPr sz="1000" spc="5" dirty="0">
                <a:latin typeface="Calibri"/>
                <a:cs typeface="Calibri"/>
              </a:rPr>
              <a:t>π</a:t>
            </a:r>
            <a:r>
              <a:rPr sz="1000" spc="-5" dirty="0">
                <a:latin typeface="Calibri"/>
                <a:cs typeface="Calibri"/>
              </a:rPr>
              <a:t>ώ</a:t>
            </a:r>
            <a:r>
              <a:rPr sz="1000" dirty="0">
                <a:latin typeface="Calibri"/>
                <a:cs typeface="Calibri"/>
              </a:rPr>
              <a:t>λ</a:t>
            </a:r>
            <a:r>
              <a:rPr sz="1000" spc="5" dirty="0">
                <a:latin typeface="Calibri"/>
                <a:cs typeface="Calibri"/>
              </a:rPr>
              <a:t>η</a:t>
            </a:r>
            <a:r>
              <a:rPr sz="1000" dirty="0">
                <a:latin typeface="Calibri"/>
                <a:cs typeface="Calibri"/>
              </a:rPr>
              <a:t>σης</a:t>
            </a:r>
            <a:r>
              <a:rPr sz="1000" spc="15" dirty="0">
                <a:latin typeface="Calibri"/>
                <a:cs typeface="Calibri"/>
              </a:rPr>
              <a:t> </a:t>
            </a:r>
            <a:r>
              <a:rPr sz="1000" dirty="0">
                <a:latin typeface="Calibri"/>
                <a:cs typeface="Calibri"/>
              </a:rPr>
              <a:t>ν</a:t>
            </a:r>
            <a:r>
              <a:rPr sz="1000" spc="5" dirty="0">
                <a:latin typeface="Calibri"/>
                <a:cs typeface="Calibri"/>
              </a:rPr>
              <a:t>ερο</a:t>
            </a:r>
            <a:r>
              <a:rPr sz="1000" dirty="0">
                <a:latin typeface="Calibri"/>
                <a:cs typeface="Calibri"/>
              </a:rPr>
              <a:t>ύ κ</a:t>
            </a:r>
            <a:r>
              <a:rPr sz="1000" spc="5" dirty="0">
                <a:latin typeface="Calibri"/>
                <a:cs typeface="Calibri"/>
              </a:rPr>
              <a:t>α</a:t>
            </a:r>
            <a:r>
              <a:rPr sz="1000" dirty="0">
                <a:latin typeface="Calibri"/>
                <a:cs typeface="Calibri"/>
              </a:rPr>
              <a:t>ι</a:t>
            </a:r>
            <a:r>
              <a:rPr sz="1000" spc="5" dirty="0">
                <a:latin typeface="Calibri"/>
                <a:cs typeface="Calibri"/>
              </a:rPr>
              <a:t> δι</a:t>
            </a:r>
            <a:r>
              <a:rPr sz="1000" dirty="0">
                <a:latin typeface="Calibri"/>
                <a:cs typeface="Calibri"/>
              </a:rPr>
              <a:t>κ</a:t>
            </a:r>
            <a:r>
              <a:rPr sz="1000" spc="5" dirty="0">
                <a:latin typeface="Calibri"/>
                <a:cs typeface="Calibri"/>
              </a:rPr>
              <a:t>αι</a:t>
            </a:r>
            <a:r>
              <a:rPr sz="1000" spc="-5" dirty="0">
                <a:latin typeface="Calibri"/>
                <a:cs typeface="Calibri"/>
              </a:rPr>
              <a:t>ω</a:t>
            </a:r>
            <a:r>
              <a:rPr sz="1000" dirty="0">
                <a:latin typeface="Calibri"/>
                <a:cs typeface="Calibri"/>
              </a:rPr>
              <a:t>μ</a:t>
            </a:r>
            <a:r>
              <a:rPr sz="1000" spc="5" dirty="0">
                <a:latin typeface="Calibri"/>
                <a:cs typeface="Calibri"/>
              </a:rPr>
              <a:t>άτ</a:t>
            </a:r>
            <a:r>
              <a:rPr sz="1000" spc="-5" dirty="0">
                <a:latin typeface="Calibri"/>
                <a:cs typeface="Calibri"/>
              </a:rPr>
              <a:t>ω</a:t>
            </a:r>
            <a:r>
              <a:rPr sz="1000" dirty="0">
                <a:latin typeface="Calibri"/>
                <a:cs typeface="Calibri"/>
              </a:rPr>
              <a:t>ν</a:t>
            </a:r>
            <a:r>
              <a:rPr sz="1000" spc="10" dirty="0">
                <a:latin typeface="Calibri"/>
                <a:cs typeface="Calibri"/>
              </a:rPr>
              <a:t> </a:t>
            </a:r>
            <a:r>
              <a:rPr sz="1000" spc="5" dirty="0">
                <a:latin typeface="Calibri"/>
                <a:cs typeface="Calibri"/>
              </a:rPr>
              <a:t>χ</a:t>
            </a:r>
            <a:r>
              <a:rPr sz="1000" dirty="0">
                <a:latin typeface="Calibri"/>
                <a:cs typeface="Calibri"/>
              </a:rPr>
              <a:t>ρή</a:t>
            </a:r>
            <a:r>
              <a:rPr sz="1000" spc="5" dirty="0">
                <a:latin typeface="Calibri"/>
                <a:cs typeface="Calibri"/>
              </a:rPr>
              <a:t>σ</a:t>
            </a:r>
            <a:r>
              <a:rPr sz="1000" dirty="0">
                <a:latin typeface="Calibri"/>
                <a:cs typeface="Calibri"/>
              </a:rPr>
              <a:t>ης</a:t>
            </a:r>
            <a:r>
              <a:rPr sz="1000" spc="10" dirty="0">
                <a:latin typeface="Calibri"/>
                <a:cs typeface="Calibri"/>
              </a:rPr>
              <a:t> </a:t>
            </a:r>
            <a:r>
              <a:rPr sz="1000" spc="5" dirty="0">
                <a:latin typeface="Calibri"/>
                <a:cs typeface="Calibri"/>
              </a:rPr>
              <a:t>υ</a:t>
            </a:r>
            <a:r>
              <a:rPr sz="1000" spc="-5" dirty="0">
                <a:latin typeface="Calibri"/>
                <a:cs typeface="Calibri"/>
              </a:rPr>
              <a:t>π</a:t>
            </a:r>
            <a:r>
              <a:rPr sz="1000" dirty="0">
                <a:latin typeface="Calibri"/>
                <a:cs typeface="Calibri"/>
              </a:rPr>
              <a:t>ον</a:t>
            </a:r>
            <a:r>
              <a:rPr sz="1000" spc="5" dirty="0">
                <a:latin typeface="Calibri"/>
                <a:cs typeface="Calibri"/>
              </a:rPr>
              <a:t>όμ</a:t>
            </a:r>
            <a:r>
              <a:rPr sz="1000" dirty="0">
                <a:latin typeface="Calibri"/>
                <a:cs typeface="Calibri"/>
              </a:rPr>
              <a:t>ων:</a:t>
            </a:r>
            <a:endParaRPr sz="1000">
              <a:latin typeface="Calibri"/>
              <a:cs typeface="Calibri"/>
            </a:endParaRPr>
          </a:p>
          <a:p>
            <a:pPr>
              <a:lnSpc>
                <a:spcPct val="100000"/>
              </a:lnSpc>
              <a:spcBef>
                <a:spcPts val="15"/>
              </a:spcBef>
            </a:pPr>
            <a:endParaRPr sz="1350">
              <a:latin typeface="Times New Roman"/>
              <a:cs typeface="Times New Roman"/>
            </a:endParaRPr>
          </a:p>
          <a:p>
            <a:pPr marL="2665730" marR="996315" indent="-1592580">
              <a:lnSpc>
                <a:spcPct val="116900"/>
              </a:lnSpc>
            </a:pPr>
            <a:r>
              <a:rPr sz="800" b="1" spc="-5" smtClean="0">
                <a:latin typeface="Calibri"/>
                <a:cs typeface="Calibri"/>
              </a:rPr>
              <a:t>6.</a:t>
            </a:r>
            <a:r>
              <a:rPr sz="800" b="1" spc="15" smtClean="0">
                <a:latin typeface="Calibri"/>
                <a:cs typeface="Calibri"/>
              </a:rPr>
              <a:t> </a:t>
            </a:r>
            <a:r>
              <a:rPr sz="800" b="1" spc="-10" smtClean="0">
                <a:latin typeface="Calibri"/>
                <a:cs typeface="Calibri"/>
              </a:rPr>
              <a:t>Μ</a:t>
            </a:r>
            <a:r>
              <a:rPr sz="800" b="1" smtClean="0">
                <a:latin typeface="Calibri"/>
                <a:cs typeface="Calibri"/>
              </a:rPr>
              <a:t>έ</a:t>
            </a:r>
            <a:r>
              <a:rPr sz="800" b="1" spc="-5" smtClean="0">
                <a:latin typeface="Calibri"/>
                <a:cs typeface="Calibri"/>
              </a:rPr>
              <a:t>σο</a:t>
            </a:r>
            <a:r>
              <a:rPr sz="800" b="1" spc="10" smtClean="0">
                <a:latin typeface="Calibri"/>
                <a:cs typeface="Calibri"/>
              </a:rPr>
              <a:t> </a:t>
            </a:r>
            <a:r>
              <a:rPr sz="800" b="1" smtClean="0">
                <a:latin typeface="Calibri"/>
                <a:cs typeface="Calibri"/>
              </a:rPr>
              <a:t>Έ</a:t>
            </a:r>
            <a:r>
              <a:rPr sz="800" b="1" spc="-5" smtClean="0">
                <a:latin typeface="Calibri"/>
                <a:cs typeface="Calibri"/>
              </a:rPr>
              <a:t>σ</a:t>
            </a:r>
            <a:r>
              <a:rPr sz="800" b="1" smtClean="0">
                <a:latin typeface="Calibri"/>
                <a:cs typeface="Calibri"/>
              </a:rPr>
              <a:t>οδ</a:t>
            </a:r>
            <a:r>
              <a:rPr sz="800" b="1" spc="-5" smtClean="0">
                <a:latin typeface="Calibri"/>
                <a:cs typeface="Calibri"/>
              </a:rPr>
              <a:t>ο</a:t>
            </a:r>
            <a:r>
              <a:rPr sz="800" b="1" spc="10" smtClean="0">
                <a:latin typeface="Calibri"/>
                <a:cs typeface="Calibri"/>
              </a:rPr>
              <a:t> </a:t>
            </a:r>
            <a:r>
              <a:rPr sz="800" b="1" spc="-10" smtClean="0">
                <a:latin typeface="Calibri"/>
                <a:cs typeface="Calibri"/>
              </a:rPr>
              <a:t>Πώ</a:t>
            </a:r>
            <a:r>
              <a:rPr sz="800" b="1" smtClean="0">
                <a:latin typeface="Calibri"/>
                <a:cs typeface="Calibri"/>
              </a:rPr>
              <a:t>λ</a:t>
            </a:r>
            <a:r>
              <a:rPr sz="800" b="1" spc="-5" smtClean="0">
                <a:latin typeface="Calibri"/>
                <a:cs typeface="Calibri"/>
              </a:rPr>
              <a:t>ησης</a:t>
            </a:r>
            <a:r>
              <a:rPr sz="800" b="1" spc="10" smtClean="0">
                <a:latin typeface="Calibri"/>
                <a:cs typeface="Calibri"/>
              </a:rPr>
              <a:t> </a:t>
            </a:r>
            <a:r>
              <a:rPr sz="800" b="1" smtClean="0">
                <a:latin typeface="Calibri"/>
                <a:cs typeface="Calibri"/>
              </a:rPr>
              <a:t>Νερού</a:t>
            </a:r>
            <a:r>
              <a:rPr sz="800" b="1" spc="-5" smtClean="0">
                <a:latin typeface="Calibri"/>
                <a:cs typeface="Calibri"/>
              </a:rPr>
              <a:t>,</a:t>
            </a:r>
            <a:r>
              <a:rPr sz="800" b="1" spc="10" smtClean="0">
                <a:latin typeface="Calibri"/>
                <a:cs typeface="Calibri"/>
              </a:rPr>
              <a:t> </a:t>
            </a:r>
            <a:r>
              <a:rPr sz="800" b="1" spc="-5" smtClean="0">
                <a:latin typeface="Calibri"/>
                <a:cs typeface="Calibri"/>
              </a:rPr>
              <a:t>Χ</a:t>
            </a:r>
            <a:r>
              <a:rPr sz="800" b="1" smtClean="0">
                <a:latin typeface="Calibri"/>
                <a:cs typeface="Calibri"/>
              </a:rPr>
              <a:t>ρ</a:t>
            </a:r>
            <a:r>
              <a:rPr sz="800" b="1" spc="-5" smtClean="0">
                <a:latin typeface="Calibri"/>
                <a:cs typeface="Calibri"/>
              </a:rPr>
              <a:t>ήσης</a:t>
            </a:r>
            <a:r>
              <a:rPr sz="800" b="1" spc="10" smtClean="0">
                <a:latin typeface="Calibri"/>
                <a:cs typeface="Calibri"/>
              </a:rPr>
              <a:t> </a:t>
            </a:r>
            <a:r>
              <a:rPr sz="800" b="1" smtClean="0">
                <a:latin typeface="Calibri"/>
                <a:cs typeface="Calibri"/>
              </a:rPr>
              <a:t>Υπονόμ</a:t>
            </a:r>
            <a:r>
              <a:rPr sz="800" b="1" spc="-5" smtClean="0">
                <a:latin typeface="Calibri"/>
                <a:cs typeface="Calibri"/>
              </a:rPr>
              <a:t>ων</a:t>
            </a:r>
            <a:r>
              <a:rPr sz="800" b="1" spc="10" smtClean="0">
                <a:latin typeface="Calibri"/>
                <a:cs typeface="Calibri"/>
              </a:rPr>
              <a:t> </a:t>
            </a:r>
            <a:r>
              <a:rPr sz="800" b="1" smtClean="0">
                <a:latin typeface="Calibri"/>
                <a:cs typeface="Calibri"/>
              </a:rPr>
              <a:t>κα</a:t>
            </a:r>
            <a:r>
              <a:rPr sz="800" b="1" spc="-5" smtClean="0">
                <a:latin typeface="Calibri"/>
                <a:cs typeface="Calibri"/>
              </a:rPr>
              <a:t>ι</a:t>
            </a:r>
            <a:r>
              <a:rPr sz="800" b="1" spc="10" smtClean="0">
                <a:latin typeface="Calibri"/>
                <a:cs typeface="Calibri"/>
              </a:rPr>
              <a:t> </a:t>
            </a:r>
            <a:r>
              <a:rPr sz="800" b="1" spc="-5" smtClean="0">
                <a:latin typeface="Calibri"/>
                <a:cs typeface="Calibri"/>
              </a:rPr>
              <a:t>Σ</a:t>
            </a:r>
            <a:r>
              <a:rPr sz="800" b="1" smtClean="0">
                <a:latin typeface="Calibri"/>
                <a:cs typeface="Calibri"/>
              </a:rPr>
              <a:t>υνό</a:t>
            </a:r>
            <a:r>
              <a:rPr sz="800" b="1" spc="-5" smtClean="0">
                <a:latin typeface="Calibri"/>
                <a:cs typeface="Calibri"/>
              </a:rPr>
              <a:t>λ</a:t>
            </a:r>
            <a:r>
              <a:rPr sz="800" b="1" smtClean="0">
                <a:latin typeface="Calibri"/>
                <a:cs typeface="Calibri"/>
              </a:rPr>
              <a:t>ο</a:t>
            </a:r>
            <a:r>
              <a:rPr sz="800" b="1" spc="-5" smtClean="0">
                <a:latin typeface="Calibri"/>
                <a:cs typeface="Calibri"/>
              </a:rPr>
              <a:t>υ</a:t>
            </a:r>
            <a:r>
              <a:rPr sz="800" b="1" spc="10" smtClean="0">
                <a:latin typeface="Calibri"/>
                <a:cs typeface="Calibri"/>
              </a:rPr>
              <a:t> </a:t>
            </a:r>
            <a:r>
              <a:rPr sz="800" b="1" smtClean="0">
                <a:latin typeface="Calibri"/>
                <a:cs typeface="Calibri"/>
              </a:rPr>
              <a:t>Π</a:t>
            </a:r>
            <a:r>
              <a:rPr sz="800" b="1" spc="-5" smtClean="0">
                <a:latin typeface="Calibri"/>
                <a:cs typeface="Calibri"/>
              </a:rPr>
              <a:t>ώλ</a:t>
            </a:r>
            <a:r>
              <a:rPr sz="800" b="1" smtClean="0">
                <a:latin typeface="Calibri"/>
                <a:cs typeface="Calibri"/>
              </a:rPr>
              <a:t>ηση</a:t>
            </a:r>
            <a:r>
              <a:rPr sz="800" b="1" spc="-5" smtClean="0">
                <a:latin typeface="Calibri"/>
                <a:cs typeface="Calibri"/>
              </a:rPr>
              <a:t>ς</a:t>
            </a:r>
            <a:r>
              <a:rPr sz="800" b="1" spc="10" smtClean="0">
                <a:latin typeface="Calibri"/>
                <a:cs typeface="Calibri"/>
              </a:rPr>
              <a:t> </a:t>
            </a:r>
            <a:r>
              <a:rPr sz="800" b="1" smtClean="0">
                <a:latin typeface="Calibri"/>
                <a:cs typeface="Calibri"/>
              </a:rPr>
              <a:t>Νερο</a:t>
            </a:r>
            <a:r>
              <a:rPr sz="800" b="1" spc="-5" smtClean="0">
                <a:latin typeface="Calibri"/>
                <a:cs typeface="Calibri"/>
              </a:rPr>
              <a:t>ύ</a:t>
            </a:r>
            <a:r>
              <a:rPr sz="800" b="1" spc="10" smtClean="0">
                <a:latin typeface="Calibri"/>
                <a:cs typeface="Calibri"/>
              </a:rPr>
              <a:t> </a:t>
            </a:r>
            <a:r>
              <a:rPr sz="800" b="1" smtClean="0">
                <a:latin typeface="Calibri"/>
                <a:cs typeface="Calibri"/>
              </a:rPr>
              <a:t>κα</a:t>
            </a:r>
            <a:r>
              <a:rPr sz="800" b="1" spc="-5" smtClean="0">
                <a:latin typeface="Calibri"/>
                <a:cs typeface="Calibri"/>
              </a:rPr>
              <a:t>ι</a:t>
            </a:r>
            <a:r>
              <a:rPr sz="800" b="1" spc="10" smtClean="0">
                <a:latin typeface="Calibri"/>
                <a:cs typeface="Calibri"/>
              </a:rPr>
              <a:t> </a:t>
            </a:r>
            <a:r>
              <a:rPr sz="800" b="1" spc="-10" smtClean="0">
                <a:latin typeface="Calibri"/>
                <a:cs typeface="Calibri"/>
              </a:rPr>
              <a:t>Χ</a:t>
            </a:r>
            <a:r>
              <a:rPr sz="800" b="1" smtClean="0">
                <a:latin typeface="Calibri"/>
                <a:cs typeface="Calibri"/>
              </a:rPr>
              <a:t>ρήση</a:t>
            </a:r>
            <a:r>
              <a:rPr sz="800" b="1" spc="-5" smtClean="0">
                <a:latin typeface="Calibri"/>
                <a:cs typeface="Calibri"/>
              </a:rPr>
              <a:t>ς</a:t>
            </a:r>
            <a:r>
              <a:rPr sz="800" b="1" spc="10" smtClean="0">
                <a:latin typeface="Calibri"/>
                <a:cs typeface="Calibri"/>
              </a:rPr>
              <a:t> </a:t>
            </a:r>
            <a:r>
              <a:rPr sz="800" b="1" smtClean="0">
                <a:latin typeface="Calibri"/>
                <a:cs typeface="Calibri"/>
              </a:rPr>
              <a:t>Υπονόμω</a:t>
            </a:r>
            <a:r>
              <a:rPr sz="800" b="1" spc="0" smtClean="0">
                <a:latin typeface="Calibri"/>
                <a:cs typeface="Calibri"/>
              </a:rPr>
              <a:t>ν</a:t>
            </a:r>
            <a:r>
              <a:rPr sz="800" b="1" spc="-5" smtClean="0">
                <a:latin typeface="Calibri"/>
                <a:cs typeface="Calibri"/>
              </a:rPr>
              <a:t>/m3, </a:t>
            </a:r>
            <a:r>
              <a:rPr sz="800" b="1" smtClean="0">
                <a:latin typeface="Calibri"/>
                <a:cs typeface="Calibri"/>
              </a:rPr>
              <a:t>κατ</a:t>
            </a:r>
            <a:r>
              <a:rPr sz="800" b="1" spc="-5" smtClean="0">
                <a:latin typeface="Calibri"/>
                <a:cs typeface="Calibri"/>
              </a:rPr>
              <a:t>ά</a:t>
            </a:r>
            <a:r>
              <a:rPr sz="800" b="1" spc="10" smtClean="0">
                <a:latin typeface="Calibri"/>
                <a:cs typeface="Calibri"/>
              </a:rPr>
              <a:t> </a:t>
            </a:r>
            <a:r>
              <a:rPr sz="800" b="1" smtClean="0">
                <a:latin typeface="Calibri"/>
                <a:cs typeface="Calibri"/>
              </a:rPr>
              <a:t>Γενικ</a:t>
            </a:r>
            <a:r>
              <a:rPr sz="800" b="1" spc="-5" smtClean="0">
                <a:latin typeface="Calibri"/>
                <a:cs typeface="Calibri"/>
              </a:rPr>
              <a:t>ή</a:t>
            </a:r>
            <a:r>
              <a:rPr sz="800" b="1" spc="10" smtClean="0">
                <a:latin typeface="Calibri"/>
                <a:cs typeface="Calibri"/>
              </a:rPr>
              <a:t> </a:t>
            </a:r>
            <a:r>
              <a:rPr sz="800" b="1" smtClean="0">
                <a:latin typeface="Calibri"/>
                <a:cs typeface="Calibri"/>
              </a:rPr>
              <a:t>Κατ</a:t>
            </a:r>
            <a:r>
              <a:rPr sz="800" b="1" spc="-10" smtClean="0">
                <a:latin typeface="Calibri"/>
                <a:cs typeface="Calibri"/>
              </a:rPr>
              <a:t>η</a:t>
            </a:r>
            <a:r>
              <a:rPr sz="800" b="1" smtClean="0">
                <a:latin typeface="Calibri"/>
                <a:cs typeface="Calibri"/>
              </a:rPr>
              <a:t>γορί</a:t>
            </a:r>
            <a:r>
              <a:rPr sz="800" b="1" spc="-5" smtClean="0">
                <a:latin typeface="Calibri"/>
                <a:cs typeface="Calibri"/>
              </a:rPr>
              <a:t>α</a:t>
            </a:r>
            <a:r>
              <a:rPr sz="800" b="1" spc="10" smtClean="0">
                <a:latin typeface="Calibri"/>
                <a:cs typeface="Calibri"/>
              </a:rPr>
              <a:t> </a:t>
            </a:r>
            <a:r>
              <a:rPr sz="800" b="1" smtClean="0">
                <a:latin typeface="Calibri"/>
                <a:cs typeface="Calibri"/>
              </a:rPr>
              <a:t>Τι</a:t>
            </a:r>
            <a:r>
              <a:rPr sz="800" b="1" spc="-5" smtClean="0">
                <a:latin typeface="Calibri"/>
                <a:cs typeface="Calibri"/>
              </a:rPr>
              <a:t>μ</a:t>
            </a:r>
            <a:r>
              <a:rPr sz="800" b="1" smtClean="0">
                <a:latin typeface="Calibri"/>
                <a:cs typeface="Calibri"/>
              </a:rPr>
              <a:t>ολογίο</a:t>
            </a:r>
            <a:r>
              <a:rPr sz="800" b="1" spc="-5" smtClean="0">
                <a:latin typeface="Calibri"/>
                <a:cs typeface="Calibri"/>
              </a:rPr>
              <a:t>υ</a:t>
            </a:r>
            <a:endParaRPr sz="800">
              <a:latin typeface="Calibri"/>
              <a:cs typeface="Calibri"/>
            </a:endParaRPr>
          </a:p>
        </p:txBody>
      </p:sp>
      <p:sp>
        <p:nvSpPr>
          <p:cNvPr id="5" name="object 10"/>
          <p:cNvSpPr/>
          <p:nvPr/>
        </p:nvSpPr>
        <p:spPr>
          <a:xfrm>
            <a:off x="590776" y="1280400"/>
            <a:ext cx="8139615" cy="45719"/>
          </a:xfrm>
          <a:custGeom>
            <a:avLst/>
            <a:gdLst/>
            <a:ahLst/>
            <a:cxnLst/>
            <a:rect l="l" t="t" r="r" b="b"/>
            <a:pathLst>
              <a:path w="6812280">
                <a:moveTo>
                  <a:pt x="0" y="0"/>
                </a:moveTo>
                <a:lnTo>
                  <a:pt x="6812280" y="0"/>
                </a:lnTo>
              </a:path>
            </a:pathLst>
          </a:custGeom>
          <a:ln w="13462">
            <a:solidFill>
              <a:srgbClr val="000000"/>
            </a:solidFill>
          </a:ln>
        </p:spPr>
        <p:txBody>
          <a:bodyPr wrap="square" lIns="0" tIns="0" rIns="0" bIns="0" rtlCol="0"/>
          <a:lstStyle/>
          <a:p>
            <a:endParaRPr/>
          </a:p>
        </p:txBody>
      </p:sp>
      <p:graphicFrame>
        <p:nvGraphicFramePr>
          <p:cNvPr id="6" name="object 11"/>
          <p:cNvGraphicFramePr>
            <a:graphicFrameLocks noGrp="1"/>
          </p:cNvGraphicFramePr>
          <p:nvPr/>
        </p:nvGraphicFramePr>
        <p:xfrm>
          <a:off x="571472" y="1785926"/>
          <a:ext cx="8150536" cy="4057066"/>
        </p:xfrm>
        <a:graphic>
          <a:graphicData uri="http://schemas.openxmlformats.org/drawingml/2006/table">
            <a:tbl>
              <a:tblPr firstRow="1" bandRow="1">
                <a:tableStyleId>{2D5ABB26-0587-4C30-8999-92F81FD0307C}</a:tableStyleId>
              </a:tblPr>
              <a:tblGrid>
                <a:gridCol w="1535055"/>
                <a:gridCol w="1073066"/>
                <a:gridCol w="1023979"/>
                <a:gridCol w="1034065"/>
                <a:gridCol w="1034740"/>
                <a:gridCol w="1053415"/>
                <a:gridCol w="1396216"/>
              </a:tblGrid>
              <a:tr h="273945">
                <a:tc>
                  <a:txBody>
                    <a:bodyPr/>
                    <a:lstStyle/>
                    <a:p>
                      <a:endParaRPr sz="1200">
                        <a:latin typeface="Calibri"/>
                        <a:cs typeface="Calibri"/>
                      </a:endParaRPr>
                    </a:p>
                  </a:txBody>
                  <a:tcPr marL="0" marR="0" marT="0" marB="0">
                    <a:lnR w="7366">
                      <a:solidFill>
                        <a:srgbClr val="000000"/>
                      </a:solidFill>
                      <a:prstDash val="solid"/>
                    </a:lnR>
                    <a:lnT w="13462">
                      <a:solidFill>
                        <a:srgbClr val="000000"/>
                      </a:solidFill>
                      <a:prstDash val="solid"/>
                    </a:lnT>
                    <a:lnB w="13461">
                      <a:solidFill>
                        <a:srgbClr val="000000"/>
                      </a:solidFill>
                      <a:prstDash val="solid"/>
                    </a:lnB>
                  </a:tcPr>
                </a:tc>
                <a:tc gridSpan="2">
                  <a:txBody>
                    <a:bodyPr/>
                    <a:lstStyle/>
                    <a:p>
                      <a:pPr marR="307975" algn="r">
                        <a:lnSpc>
                          <a:spcPct val="100000"/>
                        </a:lnSpc>
                      </a:pPr>
                      <a:r>
                        <a:rPr sz="1200" b="1" dirty="0">
                          <a:latin typeface="Calibri"/>
                          <a:cs typeface="Calibri"/>
                        </a:rPr>
                        <a:t>20</a:t>
                      </a:r>
                      <a:r>
                        <a:rPr sz="1200" b="1" spc="5" dirty="0">
                          <a:latin typeface="Calibri"/>
                          <a:cs typeface="Calibri"/>
                        </a:rPr>
                        <a:t>1</a:t>
                      </a:r>
                      <a:r>
                        <a:rPr sz="1200" b="1" dirty="0">
                          <a:latin typeface="Calibri"/>
                          <a:cs typeface="Calibri"/>
                        </a:rPr>
                        <a:t>7</a:t>
                      </a:r>
                      <a:endParaRPr sz="1200">
                        <a:latin typeface="Calibri"/>
                        <a:cs typeface="Calibri"/>
                      </a:endParaRPr>
                    </a:p>
                  </a:txBody>
                  <a:tcPr marL="0" marR="0" marT="0" marB="0">
                    <a:lnL w="7366">
                      <a:solidFill>
                        <a:srgbClr val="000000"/>
                      </a:solidFill>
                      <a:prstDash val="solid"/>
                    </a:lnL>
                    <a:lnT w="13462">
                      <a:solidFill>
                        <a:srgbClr val="000000"/>
                      </a:solidFill>
                      <a:prstDash val="solid"/>
                    </a:lnT>
                    <a:lnB w="13461">
                      <a:solidFill>
                        <a:srgbClr val="000000"/>
                      </a:solidFill>
                      <a:prstDash val="solid"/>
                    </a:lnB>
                  </a:tcPr>
                </a:tc>
                <a:tc hMerge="1">
                  <a:txBody>
                    <a:bodyPr/>
                    <a:lstStyle/>
                    <a:p>
                      <a:endParaRPr/>
                    </a:p>
                  </a:txBody>
                  <a:tcPr marL="0" marR="0" marT="0" marB="0"/>
                </a:tc>
                <a:tc>
                  <a:txBody>
                    <a:bodyPr/>
                    <a:lstStyle/>
                    <a:p>
                      <a:endParaRPr sz="1200">
                        <a:latin typeface="Calibri"/>
                        <a:cs typeface="Calibri"/>
                      </a:endParaRPr>
                    </a:p>
                  </a:txBody>
                  <a:tcPr marL="0" marR="0" marT="0" marB="0">
                    <a:lnR w="7366">
                      <a:solidFill>
                        <a:srgbClr val="000000"/>
                      </a:solidFill>
                      <a:prstDash val="solid"/>
                    </a:lnR>
                    <a:lnT w="13462">
                      <a:solidFill>
                        <a:srgbClr val="000000"/>
                      </a:solidFill>
                      <a:prstDash val="solid"/>
                    </a:lnT>
                    <a:lnB w="13461">
                      <a:solidFill>
                        <a:srgbClr val="000000"/>
                      </a:solidFill>
                      <a:prstDash val="solid"/>
                    </a:lnB>
                  </a:tcPr>
                </a:tc>
                <a:tc gridSpan="2">
                  <a:txBody>
                    <a:bodyPr/>
                    <a:lstStyle/>
                    <a:p>
                      <a:pPr marR="179070" algn="r">
                        <a:lnSpc>
                          <a:spcPct val="100000"/>
                        </a:lnSpc>
                      </a:pPr>
                      <a:r>
                        <a:rPr sz="1200" b="1" dirty="0">
                          <a:latin typeface="Calibri"/>
                          <a:cs typeface="Calibri"/>
                        </a:rPr>
                        <a:t>20</a:t>
                      </a:r>
                      <a:r>
                        <a:rPr sz="1200" b="1" spc="5" dirty="0">
                          <a:latin typeface="Calibri"/>
                          <a:cs typeface="Calibri"/>
                        </a:rPr>
                        <a:t>1</a:t>
                      </a:r>
                      <a:r>
                        <a:rPr sz="1200" b="1" dirty="0">
                          <a:latin typeface="Calibri"/>
                          <a:cs typeface="Calibri"/>
                        </a:rPr>
                        <a:t>6</a:t>
                      </a:r>
                      <a:endParaRPr sz="1200">
                        <a:latin typeface="Calibri"/>
                        <a:cs typeface="Calibri"/>
                      </a:endParaRPr>
                    </a:p>
                  </a:txBody>
                  <a:tcPr marL="0" marR="0" marT="0" marB="0">
                    <a:lnL w="7366">
                      <a:solidFill>
                        <a:srgbClr val="000000"/>
                      </a:solidFill>
                      <a:prstDash val="solid"/>
                    </a:lnL>
                    <a:lnT w="13462">
                      <a:solidFill>
                        <a:srgbClr val="000000"/>
                      </a:solidFill>
                      <a:prstDash val="solid"/>
                    </a:lnT>
                    <a:lnB w="13461">
                      <a:solidFill>
                        <a:srgbClr val="000000"/>
                      </a:solidFill>
                      <a:prstDash val="solid"/>
                    </a:lnB>
                  </a:tcPr>
                </a:tc>
                <a:tc hMerge="1">
                  <a:txBody>
                    <a:bodyPr/>
                    <a:lstStyle/>
                    <a:p>
                      <a:endParaRPr/>
                    </a:p>
                  </a:txBody>
                  <a:tcPr marL="0" marR="0" marT="0" marB="0"/>
                </a:tc>
                <a:tc>
                  <a:txBody>
                    <a:bodyPr/>
                    <a:lstStyle/>
                    <a:p>
                      <a:endParaRPr sz="1200">
                        <a:latin typeface="Calibri"/>
                        <a:cs typeface="Calibri"/>
                      </a:endParaRPr>
                    </a:p>
                  </a:txBody>
                  <a:tcPr marL="0" marR="0" marT="0" marB="0">
                    <a:lnT w="13462">
                      <a:solidFill>
                        <a:srgbClr val="000000"/>
                      </a:solidFill>
                      <a:prstDash val="solid"/>
                    </a:lnT>
                    <a:lnB w="13461">
                      <a:solidFill>
                        <a:srgbClr val="000000"/>
                      </a:solidFill>
                      <a:prstDash val="solid"/>
                    </a:lnB>
                  </a:tcPr>
                </a:tc>
              </a:tr>
              <a:tr h="726187">
                <a:tc>
                  <a:txBody>
                    <a:bodyPr/>
                    <a:lstStyle/>
                    <a:p>
                      <a:pPr marL="77470" marR="342265">
                        <a:lnSpc>
                          <a:spcPct val="116900"/>
                        </a:lnSpc>
                      </a:pPr>
                      <a:r>
                        <a:rPr sz="1100" b="1" spc="5" dirty="0">
                          <a:latin typeface="Calibri"/>
                          <a:cs typeface="Calibri"/>
                        </a:rPr>
                        <a:t>Τιμο</a:t>
                      </a:r>
                      <a:r>
                        <a:rPr sz="1100" b="1" dirty="0">
                          <a:latin typeface="Calibri"/>
                          <a:cs typeface="Calibri"/>
                        </a:rPr>
                        <a:t>λ</a:t>
                      </a:r>
                      <a:r>
                        <a:rPr sz="1100" b="1" spc="5" dirty="0">
                          <a:latin typeface="Calibri"/>
                          <a:cs typeface="Calibri"/>
                        </a:rPr>
                        <a:t>όγι</a:t>
                      </a:r>
                      <a:r>
                        <a:rPr sz="1100" b="1" dirty="0">
                          <a:latin typeface="Calibri"/>
                          <a:cs typeface="Calibri"/>
                        </a:rPr>
                        <a:t>ο</a:t>
                      </a:r>
                      <a:r>
                        <a:rPr sz="1100" b="1" spc="10" dirty="0">
                          <a:latin typeface="Calibri"/>
                          <a:cs typeface="Calibri"/>
                        </a:rPr>
                        <a:t> </a:t>
                      </a:r>
                      <a:r>
                        <a:rPr sz="1100" b="1" spc="5" dirty="0">
                          <a:latin typeface="Calibri"/>
                          <a:cs typeface="Calibri"/>
                        </a:rPr>
                        <a:t>Πώλησης Νερ</a:t>
                      </a:r>
                      <a:r>
                        <a:rPr sz="1100" b="1" dirty="0">
                          <a:latin typeface="Calibri"/>
                          <a:cs typeface="Calibri"/>
                        </a:rPr>
                        <a:t>ού</a:t>
                      </a:r>
                      <a:endParaRPr sz="1100">
                        <a:latin typeface="Calibri"/>
                        <a:cs typeface="Calibri"/>
                      </a:endParaRPr>
                    </a:p>
                  </a:txBody>
                  <a:tcPr marL="0" marR="0" marT="0" marB="0">
                    <a:lnR w="7366">
                      <a:solidFill>
                        <a:srgbClr val="000000"/>
                      </a:solidFill>
                      <a:prstDash val="solid"/>
                    </a:lnR>
                    <a:lnT w="13461">
                      <a:solidFill>
                        <a:srgbClr val="000000"/>
                      </a:solidFill>
                      <a:prstDash val="solid"/>
                    </a:lnT>
                    <a:lnB w="20320">
                      <a:solidFill>
                        <a:srgbClr val="000000"/>
                      </a:solidFill>
                      <a:prstDash val="solid"/>
                    </a:lnB>
                  </a:tcPr>
                </a:tc>
                <a:tc>
                  <a:txBody>
                    <a:bodyPr/>
                    <a:lstStyle/>
                    <a:p>
                      <a:pPr marL="377190" marR="191135" indent="-37465">
                        <a:lnSpc>
                          <a:spcPct val="116900"/>
                        </a:lnSpc>
                      </a:pPr>
                      <a:r>
                        <a:rPr sz="1100" b="1" smtClean="0">
                          <a:latin typeface="Calibri"/>
                          <a:cs typeface="Calibri"/>
                        </a:rPr>
                        <a:t>Πώληση </a:t>
                      </a:r>
                      <a:r>
                        <a:rPr sz="1100" b="1" spc="5" smtClean="0">
                          <a:latin typeface="Calibri"/>
                          <a:cs typeface="Calibri"/>
                        </a:rPr>
                        <a:t>Νερ</a:t>
                      </a:r>
                      <a:r>
                        <a:rPr sz="1100" b="1" smtClean="0">
                          <a:latin typeface="Calibri"/>
                          <a:cs typeface="Calibri"/>
                        </a:rPr>
                        <a:t>ού</a:t>
                      </a:r>
                      <a:endParaRPr sz="1100">
                        <a:latin typeface="Calibri"/>
                        <a:cs typeface="Calibri"/>
                      </a:endParaRPr>
                    </a:p>
                  </a:txBody>
                  <a:tcPr marL="0" marR="0" marT="0" marB="0">
                    <a:lnL w="7366">
                      <a:solidFill>
                        <a:srgbClr val="000000"/>
                      </a:solidFill>
                      <a:prstDash val="solid"/>
                    </a:lnL>
                    <a:lnT w="13461">
                      <a:solidFill>
                        <a:srgbClr val="000000"/>
                      </a:solidFill>
                      <a:prstDash val="solid"/>
                    </a:lnT>
                    <a:lnB w="20320">
                      <a:solidFill>
                        <a:srgbClr val="000000"/>
                      </a:solidFill>
                      <a:prstDash val="solid"/>
                    </a:lnB>
                  </a:tcPr>
                </a:tc>
                <a:tc>
                  <a:txBody>
                    <a:bodyPr/>
                    <a:lstStyle/>
                    <a:p>
                      <a:pPr marL="199390" marR="197485" indent="87630">
                        <a:lnSpc>
                          <a:spcPct val="116900"/>
                        </a:lnSpc>
                      </a:pPr>
                      <a:r>
                        <a:rPr sz="1100" b="1" dirty="0">
                          <a:latin typeface="Calibri"/>
                          <a:cs typeface="Calibri"/>
                        </a:rPr>
                        <a:t>Χ</a:t>
                      </a:r>
                      <a:r>
                        <a:rPr sz="1100" b="1" spc="5" dirty="0">
                          <a:latin typeface="Calibri"/>
                          <a:cs typeface="Calibri"/>
                        </a:rPr>
                        <a:t>ρ</a:t>
                      </a:r>
                      <a:r>
                        <a:rPr sz="1100" b="1" dirty="0">
                          <a:latin typeface="Calibri"/>
                          <a:cs typeface="Calibri"/>
                        </a:rPr>
                        <a:t>ήση </a:t>
                      </a:r>
                      <a:r>
                        <a:rPr sz="1100" b="1" spc="5" dirty="0">
                          <a:latin typeface="Calibri"/>
                          <a:cs typeface="Calibri"/>
                        </a:rPr>
                        <a:t>Υπονόμ</a:t>
                      </a:r>
                      <a:r>
                        <a:rPr sz="1100" b="1" dirty="0">
                          <a:latin typeface="Calibri"/>
                          <a:cs typeface="Calibri"/>
                        </a:rPr>
                        <a:t>ων</a:t>
                      </a:r>
                      <a:endParaRPr sz="1100">
                        <a:latin typeface="Calibri"/>
                        <a:cs typeface="Calibri"/>
                      </a:endParaRPr>
                    </a:p>
                  </a:txBody>
                  <a:tcPr marL="0" marR="0" marT="0" marB="0">
                    <a:lnT w="13461">
                      <a:solidFill>
                        <a:srgbClr val="000000"/>
                      </a:solidFill>
                      <a:prstDash val="solid"/>
                    </a:lnT>
                    <a:lnB w="20320">
                      <a:solidFill>
                        <a:srgbClr val="000000"/>
                      </a:solidFill>
                      <a:prstDash val="solid"/>
                    </a:lnB>
                  </a:tcPr>
                </a:tc>
                <a:tc>
                  <a:txBody>
                    <a:bodyPr/>
                    <a:lstStyle/>
                    <a:p>
                      <a:pPr algn="ctr">
                        <a:lnSpc>
                          <a:spcPct val="100000"/>
                        </a:lnSpc>
                      </a:pPr>
                      <a:r>
                        <a:rPr sz="1100" b="1" spc="5" dirty="0">
                          <a:latin typeface="Calibri"/>
                          <a:cs typeface="Calibri"/>
                        </a:rPr>
                        <a:t>Πώλησ</a:t>
                      </a:r>
                      <a:r>
                        <a:rPr sz="1100" b="1" dirty="0">
                          <a:latin typeface="Calibri"/>
                          <a:cs typeface="Calibri"/>
                        </a:rPr>
                        <a:t>η</a:t>
                      </a:r>
                      <a:r>
                        <a:rPr sz="1100" b="1" spc="10" dirty="0">
                          <a:latin typeface="Calibri"/>
                          <a:cs typeface="Calibri"/>
                        </a:rPr>
                        <a:t> </a:t>
                      </a:r>
                      <a:r>
                        <a:rPr sz="1100" b="1" spc="5" dirty="0">
                          <a:latin typeface="Calibri"/>
                          <a:cs typeface="Calibri"/>
                        </a:rPr>
                        <a:t>Νερού</a:t>
                      </a:r>
                      <a:endParaRPr sz="1100">
                        <a:latin typeface="Calibri"/>
                        <a:cs typeface="Calibri"/>
                      </a:endParaRPr>
                    </a:p>
                    <a:p>
                      <a:pPr algn="ctr">
                        <a:lnSpc>
                          <a:spcPct val="100000"/>
                        </a:lnSpc>
                        <a:spcBef>
                          <a:spcPts val="160"/>
                        </a:spcBef>
                      </a:pPr>
                      <a:r>
                        <a:rPr sz="1100" b="1" dirty="0">
                          <a:latin typeface="Calibri"/>
                          <a:cs typeface="Calibri"/>
                        </a:rPr>
                        <a:t>&amp;</a:t>
                      </a:r>
                      <a:endParaRPr sz="1100">
                        <a:latin typeface="Calibri"/>
                        <a:cs typeface="Calibri"/>
                      </a:endParaRPr>
                    </a:p>
                    <a:p>
                      <a:pPr marL="204470" marR="197485" indent="22860" algn="ctr">
                        <a:lnSpc>
                          <a:spcPct val="116900"/>
                        </a:lnSpc>
                      </a:pPr>
                      <a:r>
                        <a:rPr sz="1100" b="1" spc="5" dirty="0">
                          <a:latin typeface="Calibri"/>
                          <a:cs typeface="Calibri"/>
                        </a:rPr>
                        <a:t>Χρήση Υπονόμ</a:t>
                      </a:r>
                      <a:r>
                        <a:rPr sz="1100" b="1" dirty="0">
                          <a:latin typeface="Calibri"/>
                          <a:cs typeface="Calibri"/>
                        </a:rPr>
                        <a:t>ων</a:t>
                      </a:r>
                      <a:endParaRPr sz="1100">
                        <a:latin typeface="Calibri"/>
                        <a:cs typeface="Calibri"/>
                      </a:endParaRPr>
                    </a:p>
                  </a:txBody>
                  <a:tcPr marL="0" marR="0" marT="0" marB="0">
                    <a:lnR w="7366">
                      <a:solidFill>
                        <a:srgbClr val="000000"/>
                      </a:solidFill>
                      <a:prstDash val="solid"/>
                    </a:lnR>
                    <a:lnT w="13461">
                      <a:solidFill>
                        <a:srgbClr val="000000"/>
                      </a:solidFill>
                      <a:prstDash val="solid"/>
                    </a:lnT>
                    <a:lnB w="20320">
                      <a:solidFill>
                        <a:srgbClr val="000000"/>
                      </a:solidFill>
                      <a:prstDash val="solid"/>
                    </a:lnB>
                  </a:tcPr>
                </a:tc>
                <a:tc>
                  <a:txBody>
                    <a:bodyPr/>
                    <a:lstStyle/>
                    <a:p>
                      <a:pPr marL="92710">
                        <a:lnSpc>
                          <a:spcPct val="100000"/>
                        </a:lnSpc>
                      </a:pPr>
                      <a:r>
                        <a:rPr sz="1100" b="1" spc="5" dirty="0">
                          <a:latin typeface="Calibri"/>
                          <a:cs typeface="Calibri"/>
                        </a:rPr>
                        <a:t>Πώλ</a:t>
                      </a:r>
                      <a:r>
                        <a:rPr sz="1100" b="1" dirty="0">
                          <a:latin typeface="Calibri"/>
                          <a:cs typeface="Calibri"/>
                        </a:rPr>
                        <a:t>η</a:t>
                      </a:r>
                      <a:r>
                        <a:rPr sz="1100" b="1" spc="5" dirty="0">
                          <a:latin typeface="Calibri"/>
                          <a:cs typeface="Calibri"/>
                        </a:rPr>
                        <a:t>σ</a:t>
                      </a:r>
                      <a:r>
                        <a:rPr sz="1100" b="1" dirty="0">
                          <a:latin typeface="Calibri"/>
                          <a:cs typeface="Calibri"/>
                        </a:rPr>
                        <a:t>η</a:t>
                      </a:r>
                      <a:r>
                        <a:rPr sz="1100" b="1" spc="5" dirty="0">
                          <a:latin typeface="Calibri"/>
                          <a:cs typeface="Calibri"/>
                        </a:rPr>
                        <a:t> Νερο</a:t>
                      </a:r>
                      <a:r>
                        <a:rPr sz="1100" b="1" dirty="0">
                          <a:latin typeface="Calibri"/>
                          <a:cs typeface="Calibri"/>
                        </a:rPr>
                        <a:t>ύ</a:t>
                      </a:r>
                      <a:endParaRPr sz="1100">
                        <a:latin typeface="Calibri"/>
                        <a:cs typeface="Calibri"/>
                      </a:endParaRPr>
                    </a:p>
                  </a:txBody>
                  <a:tcPr marL="0" marR="0" marT="0" marB="0">
                    <a:lnL w="7366">
                      <a:solidFill>
                        <a:srgbClr val="000000"/>
                      </a:solidFill>
                      <a:prstDash val="solid"/>
                    </a:lnL>
                    <a:lnT w="13461">
                      <a:solidFill>
                        <a:srgbClr val="000000"/>
                      </a:solidFill>
                      <a:prstDash val="solid"/>
                    </a:lnT>
                    <a:lnB w="20320">
                      <a:solidFill>
                        <a:srgbClr val="000000"/>
                      </a:solidFill>
                      <a:prstDash val="solid"/>
                    </a:lnB>
                  </a:tcPr>
                </a:tc>
                <a:tc>
                  <a:txBody>
                    <a:bodyPr/>
                    <a:lstStyle/>
                    <a:p>
                      <a:pPr marL="109220" marR="312420" indent="86360">
                        <a:lnSpc>
                          <a:spcPct val="116900"/>
                        </a:lnSpc>
                      </a:pPr>
                      <a:r>
                        <a:rPr sz="1100" b="1" dirty="0">
                          <a:latin typeface="Calibri"/>
                          <a:cs typeface="Calibri"/>
                        </a:rPr>
                        <a:t>Χ</a:t>
                      </a:r>
                      <a:r>
                        <a:rPr sz="1100" b="1" spc="5" dirty="0">
                          <a:latin typeface="Calibri"/>
                          <a:cs typeface="Calibri"/>
                        </a:rPr>
                        <a:t>ρ</a:t>
                      </a:r>
                      <a:r>
                        <a:rPr sz="1100" b="1" dirty="0">
                          <a:latin typeface="Calibri"/>
                          <a:cs typeface="Calibri"/>
                        </a:rPr>
                        <a:t>ή</a:t>
                      </a:r>
                      <a:r>
                        <a:rPr sz="1100" b="1" spc="5" dirty="0">
                          <a:latin typeface="Calibri"/>
                          <a:cs typeface="Calibri"/>
                        </a:rPr>
                        <a:t>ση Υπονόμ</a:t>
                      </a:r>
                      <a:r>
                        <a:rPr sz="1100" b="1" dirty="0">
                          <a:latin typeface="Calibri"/>
                          <a:cs typeface="Calibri"/>
                        </a:rPr>
                        <a:t>ων</a:t>
                      </a:r>
                      <a:endParaRPr sz="1100">
                        <a:latin typeface="Calibri"/>
                        <a:cs typeface="Calibri"/>
                      </a:endParaRPr>
                    </a:p>
                  </a:txBody>
                  <a:tcPr marL="0" marR="0" marT="0" marB="0">
                    <a:lnT w="13461">
                      <a:solidFill>
                        <a:srgbClr val="000000"/>
                      </a:solidFill>
                      <a:prstDash val="solid"/>
                    </a:lnT>
                    <a:lnB w="20320">
                      <a:solidFill>
                        <a:srgbClr val="000000"/>
                      </a:solidFill>
                      <a:prstDash val="solid"/>
                    </a:lnB>
                  </a:tcPr>
                </a:tc>
                <a:tc>
                  <a:txBody>
                    <a:bodyPr/>
                    <a:lstStyle/>
                    <a:p>
                      <a:pPr marL="106680" marR="299085" indent="-1905">
                        <a:lnSpc>
                          <a:spcPct val="116900"/>
                        </a:lnSpc>
                      </a:pPr>
                      <a:r>
                        <a:rPr sz="1100" b="1" spc="5" dirty="0">
                          <a:latin typeface="Calibri"/>
                          <a:cs typeface="Calibri"/>
                        </a:rPr>
                        <a:t>Πώλησ</a:t>
                      </a:r>
                      <a:r>
                        <a:rPr sz="1100" b="1" dirty="0">
                          <a:latin typeface="Calibri"/>
                          <a:cs typeface="Calibri"/>
                        </a:rPr>
                        <a:t>η</a:t>
                      </a:r>
                      <a:r>
                        <a:rPr sz="1100" b="1" spc="10" dirty="0">
                          <a:latin typeface="Calibri"/>
                          <a:cs typeface="Calibri"/>
                        </a:rPr>
                        <a:t> </a:t>
                      </a:r>
                      <a:r>
                        <a:rPr sz="1100" b="1" spc="5" dirty="0">
                          <a:latin typeface="Calibri"/>
                          <a:cs typeface="Calibri"/>
                        </a:rPr>
                        <a:t>Νερο</a:t>
                      </a:r>
                      <a:r>
                        <a:rPr sz="1100" b="1" dirty="0">
                          <a:latin typeface="Calibri"/>
                          <a:cs typeface="Calibri"/>
                        </a:rPr>
                        <a:t>ύ</a:t>
                      </a:r>
                      <a:r>
                        <a:rPr sz="1100" b="1" spc="10" dirty="0">
                          <a:latin typeface="Calibri"/>
                          <a:cs typeface="Calibri"/>
                        </a:rPr>
                        <a:t> </a:t>
                      </a:r>
                      <a:r>
                        <a:rPr sz="1100" b="1" dirty="0">
                          <a:latin typeface="Calibri"/>
                          <a:cs typeface="Calibri"/>
                        </a:rPr>
                        <a:t>&amp; Χ</a:t>
                      </a:r>
                      <a:r>
                        <a:rPr sz="1100" b="1" spc="5" dirty="0">
                          <a:latin typeface="Calibri"/>
                          <a:cs typeface="Calibri"/>
                        </a:rPr>
                        <a:t>ρ</a:t>
                      </a:r>
                      <a:r>
                        <a:rPr sz="1100" b="1" dirty="0">
                          <a:latin typeface="Calibri"/>
                          <a:cs typeface="Calibri"/>
                        </a:rPr>
                        <a:t>ήση</a:t>
                      </a:r>
                      <a:r>
                        <a:rPr sz="1100" b="1" spc="5" dirty="0">
                          <a:latin typeface="Calibri"/>
                          <a:cs typeface="Calibri"/>
                        </a:rPr>
                        <a:t> </a:t>
                      </a:r>
                      <a:r>
                        <a:rPr sz="1100" b="1" dirty="0">
                          <a:latin typeface="Calibri"/>
                          <a:cs typeface="Calibri"/>
                        </a:rPr>
                        <a:t>Υπ</a:t>
                      </a:r>
                      <a:r>
                        <a:rPr sz="1100" b="1" spc="5" dirty="0">
                          <a:latin typeface="Calibri"/>
                          <a:cs typeface="Calibri"/>
                        </a:rPr>
                        <a:t>ονόμ</a:t>
                      </a:r>
                      <a:r>
                        <a:rPr sz="1100" b="1" dirty="0">
                          <a:latin typeface="Calibri"/>
                          <a:cs typeface="Calibri"/>
                        </a:rPr>
                        <a:t>ων</a:t>
                      </a:r>
                      <a:endParaRPr sz="1100">
                        <a:latin typeface="Calibri"/>
                        <a:cs typeface="Calibri"/>
                      </a:endParaRPr>
                    </a:p>
                  </a:txBody>
                  <a:tcPr marL="0" marR="0" marT="0" marB="0">
                    <a:lnT w="13461">
                      <a:solidFill>
                        <a:srgbClr val="000000"/>
                      </a:solidFill>
                      <a:prstDash val="solid"/>
                    </a:lnT>
                    <a:lnB w="20320">
                      <a:solidFill>
                        <a:srgbClr val="000000"/>
                      </a:solidFill>
                      <a:prstDash val="solid"/>
                    </a:lnB>
                  </a:tcPr>
                </a:tc>
              </a:tr>
              <a:tr h="403530">
                <a:tc>
                  <a:txBody>
                    <a:bodyPr/>
                    <a:lstStyle/>
                    <a:p>
                      <a:pPr marL="77470">
                        <a:lnSpc>
                          <a:spcPct val="100000"/>
                        </a:lnSpc>
                      </a:pPr>
                      <a:r>
                        <a:rPr sz="1400" b="1" spc="-5" dirty="0">
                          <a:solidFill>
                            <a:schemeClr val="tx1"/>
                          </a:solidFill>
                          <a:latin typeface="Calibri"/>
                          <a:cs typeface="Calibri"/>
                        </a:rPr>
                        <a:t>Γ</a:t>
                      </a:r>
                      <a:r>
                        <a:rPr sz="1400" b="1" dirty="0">
                          <a:solidFill>
                            <a:schemeClr val="tx1"/>
                          </a:solidFill>
                          <a:latin typeface="Calibri"/>
                          <a:cs typeface="Calibri"/>
                        </a:rPr>
                        <a:t>ε</a:t>
                      </a:r>
                      <a:r>
                        <a:rPr sz="1400" b="1" spc="-5" dirty="0">
                          <a:solidFill>
                            <a:schemeClr val="tx1"/>
                          </a:solidFill>
                          <a:latin typeface="Calibri"/>
                          <a:cs typeface="Calibri"/>
                        </a:rPr>
                        <a:t>ν</a:t>
                      </a:r>
                      <a:r>
                        <a:rPr sz="1400" b="1" dirty="0">
                          <a:solidFill>
                            <a:schemeClr val="tx1"/>
                          </a:solidFill>
                          <a:latin typeface="Calibri"/>
                          <a:cs typeface="Calibri"/>
                        </a:rPr>
                        <a:t>ι</a:t>
                      </a:r>
                      <a:r>
                        <a:rPr sz="1400" b="1" spc="-5" dirty="0">
                          <a:solidFill>
                            <a:schemeClr val="tx1"/>
                          </a:solidFill>
                          <a:latin typeface="Calibri"/>
                          <a:cs typeface="Calibri"/>
                        </a:rPr>
                        <a:t>κό</a:t>
                      </a:r>
                      <a:endParaRPr sz="1400" b="1">
                        <a:solidFill>
                          <a:schemeClr val="tx1"/>
                        </a:solidFill>
                        <a:latin typeface="Calibri"/>
                        <a:cs typeface="Calibri"/>
                      </a:endParaRPr>
                    </a:p>
                  </a:txBody>
                  <a:tcPr marL="0" marR="0" marT="0" marB="0">
                    <a:lnR w="7366">
                      <a:solidFill>
                        <a:srgbClr val="000000"/>
                      </a:solidFill>
                      <a:prstDash val="solid"/>
                    </a:lnR>
                    <a:lnT w="20320">
                      <a:solidFill>
                        <a:srgbClr val="000000"/>
                      </a:solidFill>
                      <a:prstDash val="solid"/>
                    </a:lnT>
                    <a:lnB w="7365">
                      <a:solidFill>
                        <a:srgbClr val="A6A6A6"/>
                      </a:solidFill>
                      <a:prstDash val="solid"/>
                    </a:lnB>
                  </a:tcPr>
                </a:tc>
                <a:tc>
                  <a:txBody>
                    <a:bodyPr/>
                    <a:lstStyle/>
                    <a:p>
                      <a:pPr marL="427355">
                        <a:lnSpc>
                          <a:spcPct val="100000"/>
                        </a:lnSpc>
                      </a:pPr>
                      <a:r>
                        <a:rPr sz="1400" b="1" spc="-5" dirty="0">
                          <a:solidFill>
                            <a:schemeClr val="tx1"/>
                          </a:solidFill>
                          <a:latin typeface="Calibri"/>
                          <a:cs typeface="Calibri"/>
                        </a:rPr>
                        <a:t>0,</a:t>
                      </a:r>
                      <a:r>
                        <a:rPr sz="1400" b="1" dirty="0">
                          <a:solidFill>
                            <a:schemeClr val="tx1"/>
                          </a:solidFill>
                          <a:latin typeface="Calibri"/>
                          <a:cs typeface="Calibri"/>
                        </a:rPr>
                        <a:t>76</a:t>
                      </a:r>
                      <a:endParaRPr sz="1400" b="1">
                        <a:solidFill>
                          <a:schemeClr val="tx1"/>
                        </a:solidFill>
                        <a:latin typeface="Calibri"/>
                        <a:cs typeface="Calibri"/>
                      </a:endParaRPr>
                    </a:p>
                  </a:txBody>
                  <a:tcPr marL="0" marR="0" marT="0" marB="0">
                    <a:lnL w="7366">
                      <a:solidFill>
                        <a:srgbClr val="000000"/>
                      </a:solidFill>
                      <a:prstDash val="solid"/>
                    </a:lnL>
                    <a:lnT w="20320">
                      <a:solidFill>
                        <a:srgbClr val="000000"/>
                      </a:solidFill>
                      <a:prstDash val="solid"/>
                    </a:lnT>
                    <a:lnB w="7365">
                      <a:solidFill>
                        <a:srgbClr val="A6A6A6"/>
                      </a:solidFill>
                      <a:prstDash val="solid"/>
                    </a:lnB>
                  </a:tcPr>
                </a:tc>
                <a:tc>
                  <a:txBody>
                    <a:bodyPr/>
                    <a:lstStyle/>
                    <a:p>
                      <a:pPr algn="ctr">
                        <a:lnSpc>
                          <a:spcPct val="100000"/>
                        </a:lnSpc>
                      </a:pPr>
                      <a:r>
                        <a:rPr sz="1400" b="1" spc="-5" dirty="0">
                          <a:solidFill>
                            <a:schemeClr val="tx1"/>
                          </a:solidFill>
                          <a:latin typeface="Calibri"/>
                          <a:cs typeface="Calibri"/>
                        </a:rPr>
                        <a:t>0,</a:t>
                      </a:r>
                      <a:r>
                        <a:rPr sz="1400" b="1" dirty="0">
                          <a:solidFill>
                            <a:schemeClr val="tx1"/>
                          </a:solidFill>
                          <a:latin typeface="Calibri"/>
                          <a:cs typeface="Calibri"/>
                        </a:rPr>
                        <a:t>42</a:t>
                      </a:r>
                      <a:endParaRPr sz="1400" b="1">
                        <a:solidFill>
                          <a:schemeClr val="tx1"/>
                        </a:solidFill>
                        <a:latin typeface="Calibri"/>
                        <a:cs typeface="Calibri"/>
                      </a:endParaRPr>
                    </a:p>
                  </a:txBody>
                  <a:tcPr marL="0" marR="0" marT="0" marB="0">
                    <a:lnT w="20320">
                      <a:solidFill>
                        <a:srgbClr val="000000"/>
                      </a:solidFill>
                      <a:prstDash val="solid"/>
                    </a:lnT>
                    <a:lnB w="7365">
                      <a:solidFill>
                        <a:srgbClr val="A6A6A6"/>
                      </a:solidFill>
                      <a:prstDash val="solid"/>
                    </a:lnB>
                  </a:tcPr>
                </a:tc>
                <a:tc>
                  <a:txBody>
                    <a:bodyPr/>
                    <a:lstStyle/>
                    <a:p>
                      <a:pPr algn="ctr">
                        <a:lnSpc>
                          <a:spcPct val="100000"/>
                        </a:lnSpc>
                      </a:pPr>
                      <a:r>
                        <a:rPr sz="1400" b="1" spc="-5" dirty="0">
                          <a:solidFill>
                            <a:schemeClr val="tx1"/>
                          </a:solidFill>
                          <a:latin typeface="Calibri"/>
                          <a:cs typeface="Calibri"/>
                        </a:rPr>
                        <a:t>1,</a:t>
                      </a:r>
                      <a:r>
                        <a:rPr sz="1400" b="1" dirty="0">
                          <a:solidFill>
                            <a:schemeClr val="tx1"/>
                          </a:solidFill>
                          <a:latin typeface="Calibri"/>
                          <a:cs typeface="Calibri"/>
                        </a:rPr>
                        <a:t>18</a:t>
                      </a:r>
                      <a:endParaRPr sz="1400" b="1">
                        <a:solidFill>
                          <a:schemeClr val="tx1"/>
                        </a:solidFill>
                        <a:latin typeface="Calibri"/>
                        <a:cs typeface="Calibri"/>
                      </a:endParaRPr>
                    </a:p>
                  </a:txBody>
                  <a:tcPr marL="0" marR="0" marT="0" marB="0">
                    <a:lnR w="7366">
                      <a:solidFill>
                        <a:srgbClr val="000000"/>
                      </a:solidFill>
                      <a:prstDash val="solid"/>
                    </a:lnR>
                    <a:lnT w="20320">
                      <a:solidFill>
                        <a:srgbClr val="000000"/>
                      </a:solidFill>
                      <a:prstDash val="solid"/>
                    </a:lnT>
                    <a:lnB w="7365">
                      <a:solidFill>
                        <a:srgbClr val="A6A6A6"/>
                      </a:solidFill>
                      <a:prstDash val="solid"/>
                    </a:lnB>
                  </a:tcPr>
                </a:tc>
                <a:tc>
                  <a:txBody>
                    <a:bodyPr/>
                    <a:lstStyle/>
                    <a:p>
                      <a:pPr marR="6985" algn="ctr">
                        <a:lnSpc>
                          <a:spcPct val="100000"/>
                        </a:lnSpc>
                      </a:pPr>
                      <a:r>
                        <a:rPr sz="1400" b="1" spc="-5" dirty="0">
                          <a:solidFill>
                            <a:schemeClr val="tx1"/>
                          </a:solidFill>
                          <a:latin typeface="Calibri"/>
                          <a:cs typeface="Calibri"/>
                        </a:rPr>
                        <a:t>0,</a:t>
                      </a:r>
                      <a:r>
                        <a:rPr sz="1400" b="1" dirty="0">
                          <a:solidFill>
                            <a:schemeClr val="tx1"/>
                          </a:solidFill>
                          <a:latin typeface="Calibri"/>
                          <a:cs typeface="Calibri"/>
                        </a:rPr>
                        <a:t>75</a:t>
                      </a:r>
                      <a:endParaRPr sz="1400" b="1">
                        <a:solidFill>
                          <a:schemeClr val="tx1"/>
                        </a:solidFill>
                        <a:latin typeface="Calibri"/>
                        <a:cs typeface="Calibri"/>
                      </a:endParaRPr>
                    </a:p>
                  </a:txBody>
                  <a:tcPr marL="0" marR="0" marT="0" marB="0">
                    <a:lnL w="7366">
                      <a:solidFill>
                        <a:srgbClr val="000000"/>
                      </a:solidFill>
                      <a:prstDash val="solid"/>
                    </a:lnL>
                    <a:lnT w="20320">
                      <a:solidFill>
                        <a:srgbClr val="000000"/>
                      </a:solidFill>
                      <a:prstDash val="solid"/>
                    </a:lnT>
                    <a:lnB w="7365">
                      <a:solidFill>
                        <a:srgbClr val="A6A6A6"/>
                      </a:solidFill>
                      <a:prstDash val="solid"/>
                    </a:lnB>
                  </a:tcPr>
                </a:tc>
                <a:tc>
                  <a:txBody>
                    <a:bodyPr/>
                    <a:lstStyle/>
                    <a:p>
                      <a:pPr marL="244475">
                        <a:lnSpc>
                          <a:spcPct val="100000"/>
                        </a:lnSpc>
                      </a:pPr>
                      <a:r>
                        <a:rPr sz="1400" b="1" spc="-5" dirty="0">
                          <a:solidFill>
                            <a:schemeClr val="tx1"/>
                          </a:solidFill>
                          <a:latin typeface="Calibri"/>
                          <a:cs typeface="Calibri"/>
                        </a:rPr>
                        <a:t>0,</a:t>
                      </a:r>
                      <a:r>
                        <a:rPr sz="1400" b="1" dirty="0">
                          <a:solidFill>
                            <a:schemeClr val="tx1"/>
                          </a:solidFill>
                          <a:latin typeface="Calibri"/>
                          <a:cs typeface="Calibri"/>
                        </a:rPr>
                        <a:t>42</a:t>
                      </a:r>
                      <a:endParaRPr sz="1400" b="1">
                        <a:solidFill>
                          <a:schemeClr val="tx1"/>
                        </a:solidFill>
                        <a:latin typeface="Calibri"/>
                        <a:cs typeface="Calibri"/>
                      </a:endParaRPr>
                    </a:p>
                  </a:txBody>
                  <a:tcPr marL="0" marR="0" marT="0" marB="0">
                    <a:lnT w="20320">
                      <a:solidFill>
                        <a:srgbClr val="000000"/>
                      </a:solidFill>
                      <a:prstDash val="solid"/>
                    </a:lnT>
                    <a:lnB w="7365">
                      <a:solidFill>
                        <a:srgbClr val="A6A6A6"/>
                      </a:solidFill>
                      <a:prstDash val="solid"/>
                    </a:lnB>
                  </a:tcPr>
                </a:tc>
                <a:tc>
                  <a:txBody>
                    <a:bodyPr/>
                    <a:lstStyle/>
                    <a:p>
                      <a:pPr marR="192405" algn="ctr">
                        <a:lnSpc>
                          <a:spcPct val="100000"/>
                        </a:lnSpc>
                      </a:pPr>
                      <a:r>
                        <a:rPr sz="1400" b="1" spc="-5" dirty="0">
                          <a:solidFill>
                            <a:schemeClr val="tx1"/>
                          </a:solidFill>
                          <a:latin typeface="Calibri"/>
                          <a:cs typeface="Calibri"/>
                        </a:rPr>
                        <a:t>1,</a:t>
                      </a:r>
                      <a:r>
                        <a:rPr sz="1400" b="1" dirty="0">
                          <a:solidFill>
                            <a:schemeClr val="tx1"/>
                          </a:solidFill>
                          <a:latin typeface="Calibri"/>
                          <a:cs typeface="Calibri"/>
                        </a:rPr>
                        <a:t>18</a:t>
                      </a:r>
                      <a:endParaRPr sz="1400" b="1">
                        <a:solidFill>
                          <a:schemeClr val="tx1"/>
                        </a:solidFill>
                        <a:latin typeface="Calibri"/>
                        <a:cs typeface="Calibri"/>
                      </a:endParaRPr>
                    </a:p>
                  </a:txBody>
                  <a:tcPr marL="0" marR="0" marT="0" marB="0">
                    <a:lnT w="20320">
                      <a:solidFill>
                        <a:srgbClr val="000000"/>
                      </a:solidFill>
                      <a:prstDash val="solid"/>
                    </a:lnT>
                    <a:lnB w="7365">
                      <a:solidFill>
                        <a:srgbClr val="A6A6A6"/>
                      </a:solidFill>
                      <a:prstDash val="solid"/>
                    </a:lnB>
                  </a:tcPr>
                </a:tc>
              </a:tr>
              <a:tr h="512974">
                <a:tc>
                  <a:txBody>
                    <a:bodyPr/>
                    <a:lstStyle/>
                    <a:p>
                      <a:pPr marL="77470" marR="568325">
                        <a:lnSpc>
                          <a:spcPct val="116900"/>
                        </a:lnSpc>
                      </a:pPr>
                      <a:r>
                        <a:rPr sz="1200" spc="-5" dirty="0">
                          <a:latin typeface="Calibri"/>
                          <a:cs typeface="Calibri"/>
                        </a:rPr>
                        <a:t>Βιομη</a:t>
                      </a:r>
                      <a:r>
                        <a:rPr sz="1200" spc="5" dirty="0">
                          <a:latin typeface="Calibri"/>
                          <a:cs typeface="Calibri"/>
                        </a:rPr>
                        <a:t>χ</a:t>
                      </a:r>
                      <a:r>
                        <a:rPr sz="1200" spc="-5" dirty="0">
                          <a:latin typeface="Calibri"/>
                          <a:cs typeface="Calibri"/>
                        </a:rPr>
                        <a:t>ανικ</a:t>
                      </a:r>
                      <a:r>
                        <a:rPr sz="1200" dirty="0">
                          <a:latin typeface="Calibri"/>
                          <a:cs typeface="Calibri"/>
                        </a:rPr>
                        <a:t>ό</a:t>
                      </a:r>
                      <a:r>
                        <a:rPr sz="1200" spc="-5" dirty="0">
                          <a:latin typeface="Calibri"/>
                          <a:cs typeface="Calibri"/>
                        </a:rPr>
                        <a:t> </a:t>
                      </a:r>
                      <a:r>
                        <a:rPr sz="1200" dirty="0">
                          <a:latin typeface="Calibri"/>
                          <a:cs typeface="Calibri"/>
                        </a:rPr>
                        <a:t>‐ </a:t>
                      </a:r>
                      <a:r>
                        <a:rPr sz="1200" spc="-5" dirty="0">
                          <a:latin typeface="Calibri"/>
                          <a:cs typeface="Calibri"/>
                        </a:rPr>
                        <a:t>Ε</a:t>
                      </a:r>
                      <a:r>
                        <a:rPr sz="1200" dirty="0">
                          <a:latin typeface="Calibri"/>
                          <a:cs typeface="Calibri"/>
                        </a:rPr>
                        <a:t>π</a:t>
                      </a:r>
                      <a:r>
                        <a:rPr sz="1200" spc="-5" dirty="0">
                          <a:latin typeface="Calibri"/>
                          <a:cs typeface="Calibri"/>
                        </a:rPr>
                        <a:t>αγγ</a:t>
                      </a:r>
                      <a:r>
                        <a:rPr sz="1200" dirty="0">
                          <a:latin typeface="Calibri"/>
                          <a:cs typeface="Calibri"/>
                        </a:rPr>
                        <a:t>ελ</a:t>
                      </a:r>
                      <a:r>
                        <a:rPr sz="1200" spc="5" dirty="0">
                          <a:latin typeface="Calibri"/>
                          <a:cs typeface="Calibri"/>
                        </a:rPr>
                        <a:t>μ</a:t>
                      </a:r>
                      <a:r>
                        <a:rPr sz="1200" spc="-5" dirty="0">
                          <a:latin typeface="Calibri"/>
                          <a:cs typeface="Calibri"/>
                        </a:rPr>
                        <a:t>α</a:t>
                      </a:r>
                      <a:r>
                        <a:rPr sz="1200" dirty="0">
                          <a:latin typeface="Calibri"/>
                          <a:cs typeface="Calibri"/>
                        </a:rPr>
                        <a:t>τι</a:t>
                      </a:r>
                      <a:r>
                        <a:rPr sz="1200" spc="-5" dirty="0">
                          <a:latin typeface="Calibri"/>
                          <a:cs typeface="Calibri"/>
                        </a:rPr>
                        <a:t>κ</a:t>
                      </a:r>
                      <a:r>
                        <a:rPr sz="1200" dirty="0">
                          <a:latin typeface="Calibri"/>
                          <a:cs typeface="Calibri"/>
                        </a:rPr>
                        <a:t>ό</a:t>
                      </a:r>
                      <a:endParaRPr sz="1200">
                        <a:latin typeface="Calibri"/>
                        <a:cs typeface="Calibri"/>
                      </a:endParaRPr>
                    </a:p>
                  </a:txBody>
                  <a:tcPr marL="0" marR="0" marT="0" marB="0">
                    <a:lnR w="7366">
                      <a:solidFill>
                        <a:srgbClr val="000000"/>
                      </a:solidFill>
                      <a:prstDash val="solid"/>
                    </a:lnR>
                    <a:lnT w="7365">
                      <a:solidFill>
                        <a:srgbClr val="A6A6A6"/>
                      </a:solidFill>
                      <a:prstDash val="solid"/>
                    </a:lnT>
                    <a:lnB w="7366">
                      <a:solidFill>
                        <a:srgbClr val="A6A6A6"/>
                      </a:solidFill>
                      <a:prstDash val="solid"/>
                    </a:lnB>
                  </a:tcPr>
                </a:tc>
                <a:tc>
                  <a:txBody>
                    <a:bodyPr/>
                    <a:lstStyle/>
                    <a:p>
                      <a:pPr marL="427355">
                        <a:lnSpc>
                          <a:spcPct val="100000"/>
                        </a:lnSpc>
                      </a:pPr>
                      <a:r>
                        <a:rPr sz="1200" spc="-5" dirty="0">
                          <a:latin typeface="Calibri"/>
                          <a:cs typeface="Calibri"/>
                        </a:rPr>
                        <a:t>0,</a:t>
                      </a:r>
                      <a:r>
                        <a:rPr sz="1200" dirty="0">
                          <a:latin typeface="Calibri"/>
                          <a:cs typeface="Calibri"/>
                        </a:rPr>
                        <a:t>81</a:t>
                      </a:r>
                      <a:endParaRPr sz="1200">
                        <a:latin typeface="Calibri"/>
                        <a:cs typeface="Calibri"/>
                      </a:endParaRPr>
                    </a:p>
                  </a:txBody>
                  <a:tcPr marL="0" marR="0" marT="0" marB="0">
                    <a:lnL w="7366">
                      <a:solidFill>
                        <a:srgbClr val="000000"/>
                      </a:solidFill>
                      <a:prstDash val="solid"/>
                    </a:lnL>
                    <a:lnT w="7365">
                      <a:solidFill>
                        <a:srgbClr val="A6A6A6"/>
                      </a:solidFill>
                      <a:prstDash val="solid"/>
                    </a:lnT>
                    <a:lnB w="7366">
                      <a:solidFill>
                        <a:srgbClr val="A6A6A6"/>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32</a:t>
                      </a:r>
                      <a:endParaRPr sz="1200">
                        <a:latin typeface="Calibri"/>
                        <a:cs typeface="Calibri"/>
                      </a:endParaRPr>
                    </a:p>
                  </a:txBody>
                  <a:tcPr marL="0" marR="0" marT="0" marB="0">
                    <a:lnT w="7365">
                      <a:solidFill>
                        <a:srgbClr val="A6A6A6"/>
                      </a:solidFill>
                      <a:prstDash val="solid"/>
                    </a:lnT>
                    <a:lnB w="7366">
                      <a:solidFill>
                        <a:srgbClr val="A6A6A6"/>
                      </a:solidFill>
                      <a:prstDash val="solid"/>
                    </a:lnB>
                  </a:tcPr>
                </a:tc>
                <a:tc>
                  <a:txBody>
                    <a:bodyPr/>
                    <a:lstStyle/>
                    <a:p>
                      <a:pPr algn="ctr">
                        <a:lnSpc>
                          <a:spcPct val="100000"/>
                        </a:lnSpc>
                      </a:pPr>
                      <a:r>
                        <a:rPr sz="1200" spc="-5" dirty="0">
                          <a:latin typeface="Calibri"/>
                          <a:cs typeface="Calibri"/>
                        </a:rPr>
                        <a:t>1,</a:t>
                      </a:r>
                      <a:r>
                        <a:rPr sz="1200" dirty="0">
                          <a:latin typeface="Calibri"/>
                          <a:cs typeface="Calibri"/>
                        </a:rPr>
                        <a:t>12</a:t>
                      </a:r>
                      <a:endParaRPr sz="1200">
                        <a:latin typeface="Calibri"/>
                        <a:cs typeface="Calibri"/>
                      </a:endParaRPr>
                    </a:p>
                  </a:txBody>
                  <a:tcPr marL="0" marR="0" marT="0" marB="0">
                    <a:lnR w="7366">
                      <a:solidFill>
                        <a:srgbClr val="000000"/>
                      </a:solidFill>
                      <a:prstDash val="solid"/>
                    </a:lnR>
                    <a:lnT w="7365">
                      <a:solidFill>
                        <a:srgbClr val="A6A6A6"/>
                      </a:solidFill>
                      <a:prstDash val="solid"/>
                    </a:lnT>
                    <a:lnB w="7366">
                      <a:solidFill>
                        <a:srgbClr val="A6A6A6"/>
                      </a:solidFill>
                      <a:prstDash val="solid"/>
                    </a:lnB>
                  </a:tcPr>
                </a:tc>
                <a:tc>
                  <a:txBody>
                    <a:bodyPr/>
                    <a:lstStyle/>
                    <a:p>
                      <a:pPr marR="6985" algn="ctr">
                        <a:lnSpc>
                          <a:spcPct val="100000"/>
                        </a:lnSpc>
                      </a:pPr>
                      <a:r>
                        <a:rPr sz="1200" spc="-5" dirty="0">
                          <a:latin typeface="Calibri"/>
                          <a:cs typeface="Calibri"/>
                        </a:rPr>
                        <a:t>0,</a:t>
                      </a:r>
                      <a:r>
                        <a:rPr sz="1200" dirty="0">
                          <a:latin typeface="Calibri"/>
                          <a:cs typeface="Calibri"/>
                        </a:rPr>
                        <a:t>80</a:t>
                      </a:r>
                      <a:endParaRPr sz="1200">
                        <a:latin typeface="Calibri"/>
                        <a:cs typeface="Calibri"/>
                      </a:endParaRPr>
                    </a:p>
                  </a:txBody>
                  <a:tcPr marL="0" marR="0" marT="0" marB="0">
                    <a:lnL w="7366">
                      <a:solidFill>
                        <a:srgbClr val="000000"/>
                      </a:solidFill>
                      <a:prstDash val="solid"/>
                    </a:lnL>
                    <a:lnT w="7365">
                      <a:solidFill>
                        <a:srgbClr val="A6A6A6"/>
                      </a:solidFill>
                      <a:prstDash val="solid"/>
                    </a:lnT>
                    <a:lnB w="7366">
                      <a:solidFill>
                        <a:srgbClr val="A6A6A6"/>
                      </a:solidFill>
                      <a:prstDash val="solid"/>
                    </a:lnB>
                  </a:tcPr>
                </a:tc>
                <a:tc>
                  <a:txBody>
                    <a:bodyPr/>
                    <a:lstStyle/>
                    <a:p>
                      <a:pPr marL="244475">
                        <a:lnSpc>
                          <a:spcPct val="100000"/>
                        </a:lnSpc>
                      </a:pPr>
                      <a:r>
                        <a:rPr sz="1200" spc="-5" dirty="0">
                          <a:latin typeface="Calibri"/>
                          <a:cs typeface="Calibri"/>
                        </a:rPr>
                        <a:t>0,</a:t>
                      </a:r>
                      <a:r>
                        <a:rPr sz="1200" dirty="0">
                          <a:latin typeface="Calibri"/>
                          <a:cs typeface="Calibri"/>
                        </a:rPr>
                        <a:t>32</a:t>
                      </a:r>
                      <a:endParaRPr sz="1200">
                        <a:latin typeface="Calibri"/>
                        <a:cs typeface="Calibri"/>
                      </a:endParaRPr>
                    </a:p>
                  </a:txBody>
                  <a:tcPr marL="0" marR="0" marT="0" marB="0">
                    <a:lnT w="7365">
                      <a:solidFill>
                        <a:srgbClr val="A6A6A6"/>
                      </a:solidFill>
                      <a:prstDash val="solid"/>
                    </a:lnT>
                    <a:lnB w="7366">
                      <a:solidFill>
                        <a:srgbClr val="A6A6A6"/>
                      </a:solidFill>
                      <a:prstDash val="solid"/>
                    </a:lnB>
                  </a:tcPr>
                </a:tc>
                <a:tc>
                  <a:txBody>
                    <a:bodyPr/>
                    <a:lstStyle/>
                    <a:p>
                      <a:pPr marR="192405" algn="ctr">
                        <a:lnSpc>
                          <a:spcPct val="100000"/>
                        </a:lnSpc>
                      </a:pPr>
                      <a:r>
                        <a:rPr sz="1200" spc="-5" dirty="0">
                          <a:latin typeface="Calibri"/>
                          <a:cs typeface="Calibri"/>
                        </a:rPr>
                        <a:t>1,</a:t>
                      </a:r>
                      <a:r>
                        <a:rPr sz="1200" dirty="0">
                          <a:latin typeface="Calibri"/>
                          <a:cs typeface="Calibri"/>
                        </a:rPr>
                        <a:t>12</a:t>
                      </a:r>
                      <a:endParaRPr sz="1200">
                        <a:latin typeface="Calibri"/>
                        <a:cs typeface="Calibri"/>
                      </a:endParaRPr>
                    </a:p>
                  </a:txBody>
                  <a:tcPr marL="0" marR="0" marT="0" marB="0">
                    <a:lnT w="7365">
                      <a:solidFill>
                        <a:srgbClr val="A6A6A6"/>
                      </a:solidFill>
                      <a:prstDash val="solid"/>
                    </a:lnT>
                    <a:lnB w="7366">
                      <a:solidFill>
                        <a:srgbClr val="A6A6A6"/>
                      </a:solidFill>
                      <a:prstDash val="solid"/>
                    </a:lnB>
                  </a:tcPr>
                </a:tc>
              </a:tr>
              <a:tr h="392116">
                <a:tc>
                  <a:txBody>
                    <a:bodyPr/>
                    <a:lstStyle/>
                    <a:p>
                      <a:pPr marL="77470">
                        <a:lnSpc>
                          <a:spcPct val="100000"/>
                        </a:lnSpc>
                      </a:pPr>
                      <a:r>
                        <a:rPr sz="1200" dirty="0">
                          <a:latin typeface="Calibri"/>
                          <a:cs typeface="Calibri"/>
                        </a:rPr>
                        <a:t>Ενίσχυση Δικτύου</a:t>
                      </a:r>
                      <a:endParaRPr sz="1200">
                        <a:latin typeface="Calibri"/>
                        <a:cs typeface="Calibri"/>
                      </a:endParaRPr>
                    </a:p>
                  </a:txBody>
                  <a:tcPr marL="0" marR="0" marT="0" marB="0">
                    <a:lnR w="7366">
                      <a:solidFill>
                        <a:srgbClr val="000000"/>
                      </a:solidFill>
                      <a:prstDash val="solid"/>
                    </a:lnR>
                    <a:lnT w="7366">
                      <a:solidFill>
                        <a:srgbClr val="A6A6A6"/>
                      </a:solidFill>
                      <a:prstDash val="solid"/>
                    </a:lnT>
                    <a:lnB w="7366">
                      <a:solidFill>
                        <a:srgbClr val="A6A6A6"/>
                      </a:solidFill>
                      <a:prstDash val="solid"/>
                    </a:lnB>
                  </a:tcPr>
                </a:tc>
                <a:tc>
                  <a:txBody>
                    <a:bodyPr/>
                    <a:lstStyle/>
                    <a:p>
                      <a:pPr marL="427355">
                        <a:lnSpc>
                          <a:spcPct val="100000"/>
                        </a:lnSpc>
                      </a:pPr>
                      <a:r>
                        <a:rPr sz="1200" spc="-5" dirty="0">
                          <a:latin typeface="Calibri"/>
                          <a:cs typeface="Calibri"/>
                        </a:rPr>
                        <a:t>0,</a:t>
                      </a:r>
                      <a:r>
                        <a:rPr sz="1200" dirty="0">
                          <a:latin typeface="Calibri"/>
                          <a:cs typeface="Calibri"/>
                        </a:rPr>
                        <a:t>49</a:t>
                      </a:r>
                      <a:endParaRPr sz="1200">
                        <a:latin typeface="Calibri"/>
                        <a:cs typeface="Calibri"/>
                      </a:endParaRPr>
                    </a:p>
                  </a:txBody>
                  <a:tcPr marL="0" marR="0" marT="0" marB="0">
                    <a:lnL w="7366">
                      <a:solidFill>
                        <a:srgbClr val="000000"/>
                      </a:solidFill>
                      <a:prstDash val="solid"/>
                    </a:lnL>
                    <a:lnT w="7366">
                      <a:solidFill>
                        <a:srgbClr val="A6A6A6"/>
                      </a:solidFill>
                      <a:prstDash val="solid"/>
                    </a:lnT>
                    <a:lnB w="7366">
                      <a:solidFill>
                        <a:srgbClr val="A6A6A6"/>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00</a:t>
                      </a:r>
                      <a:endParaRPr sz="1200">
                        <a:latin typeface="Calibri"/>
                        <a:cs typeface="Calibri"/>
                      </a:endParaRPr>
                    </a:p>
                  </a:txBody>
                  <a:tcPr marL="0" marR="0" marT="0" marB="0">
                    <a:lnT w="7366">
                      <a:solidFill>
                        <a:srgbClr val="A6A6A6"/>
                      </a:solidFill>
                      <a:prstDash val="solid"/>
                    </a:lnT>
                    <a:lnB w="7366">
                      <a:solidFill>
                        <a:srgbClr val="A6A6A6"/>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49</a:t>
                      </a:r>
                      <a:endParaRPr sz="1200">
                        <a:latin typeface="Calibri"/>
                        <a:cs typeface="Calibri"/>
                      </a:endParaRPr>
                    </a:p>
                  </a:txBody>
                  <a:tcPr marL="0" marR="0" marT="0" marB="0">
                    <a:lnR w="7366">
                      <a:solidFill>
                        <a:srgbClr val="000000"/>
                      </a:solidFill>
                      <a:prstDash val="solid"/>
                    </a:lnR>
                    <a:lnT w="7366">
                      <a:solidFill>
                        <a:srgbClr val="A6A6A6"/>
                      </a:solidFill>
                      <a:prstDash val="solid"/>
                    </a:lnT>
                    <a:lnB w="7366">
                      <a:solidFill>
                        <a:srgbClr val="A6A6A6"/>
                      </a:solidFill>
                      <a:prstDash val="solid"/>
                    </a:lnB>
                  </a:tcPr>
                </a:tc>
                <a:tc>
                  <a:txBody>
                    <a:bodyPr/>
                    <a:lstStyle/>
                    <a:p>
                      <a:pPr marR="6985" algn="ctr">
                        <a:lnSpc>
                          <a:spcPct val="100000"/>
                        </a:lnSpc>
                      </a:pPr>
                      <a:r>
                        <a:rPr sz="1200" spc="-5" dirty="0">
                          <a:latin typeface="Calibri"/>
                          <a:cs typeface="Calibri"/>
                        </a:rPr>
                        <a:t>0,</a:t>
                      </a:r>
                      <a:r>
                        <a:rPr sz="1200" dirty="0">
                          <a:latin typeface="Calibri"/>
                          <a:cs typeface="Calibri"/>
                        </a:rPr>
                        <a:t>49</a:t>
                      </a:r>
                      <a:endParaRPr sz="1200">
                        <a:latin typeface="Calibri"/>
                        <a:cs typeface="Calibri"/>
                      </a:endParaRPr>
                    </a:p>
                  </a:txBody>
                  <a:tcPr marL="0" marR="0" marT="0" marB="0">
                    <a:lnL w="7366">
                      <a:solidFill>
                        <a:srgbClr val="000000"/>
                      </a:solidFill>
                      <a:prstDash val="solid"/>
                    </a:lnL>
                    <a:lnT w="7366">
                      <a:solidFill>
                        <a:srgbClr val="A6A6A6"/>
                      </a:solidFill>
                      <a:prstDash val="solid"/>
                    </a:lnT>
                    <a:lnB w="7366">
                      <a:solidFill>
                        <a:srgbClr val="A6A6A6"/>
                      </a:solidFill>
                      <a:prstDash val="solid"/>
                    </a:lnB>
                  </a:tcPr>
                </a:tc>
                <a:tc>
                  <a:txBody>
                    <a:bodyPr/>
                    <a:lstStyle/>
                    <a:p>
                      <a:pPr marL="244475">
                        <a:lnSpc>
                          <a:spcPct val="100000"/>
                        </a:lnSpc>
                      </a:pPr>
                      <a:r>
                        <a:rPr sz="1200" spc="-5" dirty="0">
                          <a:latin typeface="Calibri"/>
                          <a:cs typeface="Calibri"/>
                        </a:rPr>
                        <a:t>0,</a:t>
                      </a:r>
                      <a:r>
                        <a:rPr sz="1200" dirty="0">
                          <a:latin typeface="Calibri"/>
                          <a:cs typeface="Calibri"/>
                        </a:rPr>
                        <a:t>00</a:t>
                      </a:r>
                      <a:endParaRPr sz="1200">
                        <a:latin typeface="Calibri"/>
                        <a:cs typeface="Calibri"/>
                      </a:endParaRPr>
                    </a:p>
                  </a:txBody>
                  <a:tcPr marL="0" marR="0" marT="0" marB="0">
                    <a:lnT w="7366">
                      <a:solidFill>
                        <a:srgbClr val="A6A6A6"/>
                      </a:solidFill>
                      <a:prstDash val="solid"/>
                    </a:lnT>
                    <a:lnB w="7366">
                      <a:solidFill>
                        <a:srgbClr val="A6A6A6"/>
                      </a:solidFill>
                      <a:prstDash val="solid"/>
                    </a:lnB>
                  </a:tcPr>
                </a:tc>
                <a:tc>
                  <a:txBody>
                    <a:bodyPr/>
                    <a:lstStyle/>
                    <a:p>
                      <a:pPr marR="192405" algn="ctr">
                        <a:lnSpc>
                          <a:spcPct val="100000"/>
                        </a:lnSpc>
                      </a:pPr>
                      <a:r>
                        <a:rPr sz="1200" spc="-5" dirty="0">
                          <a:latin typeface="Calibri"/>
                          <a:cs typeface="Calibri"/>
                        </a:rPr>
                        <a:t>0,</a:t>
                      </a:r>
                      <a:r>
                        <a:rPr sz="1200" dirty="0">
                          <a:latin typeface="Calibri"/>
                          <a:cs typeface="Calibri"/>
                        </a:rPr>
                        <a:t>49</a:t>
                      </a:r>
                      <a:endParaRPr sz="1200">
                        <a:latin typeface="Calibri"/>
                        <a:cs typeface="Calibri"/>
                      </a:endParaRPr>
                    </a:p>
                  </a:txBody>
                  <a:tcPr marL="0" marR="0" marT="0" marB="0">
                    <a:lnT w="7366">
                      <a:solidFill>
                        <a:srgbClr val="A6A6A6"/>
                      </a:solidFill>
                      <a:prstDash val="solid"/>
                    </a:lnT>
                    <a:lnB w="7366">
                      <a:solidFill>
                        <a:srgbClr val="A6A6A6"/>
                      </a:solidFill>
                      <a:prstDash val="solid"/>
                    </a:lnB>
                  </a:tcPr>
                </a:tc>
              </a:tr>
              <a:tr h="392118">
                <a:tc>
                  <a:txBody>
                    <a:bodyPr/>
                    <a:lstStyle/>
                    <a:p>
                      <a:pPr marL="77470">
                        <a:lnSpc>
                          <a:spcPct val="100000"/>
                        </a:lnSpc>
                      </a:pPr>
                      <a:r>
                        <a:rPr sz="1200" dirty="0">
                          <a:latin typeface="Calibri"/>
                          <a:cs typeface="Calibri"/>
                        </a:rPr>
                        <a:t>Δημοσίου</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ΟΤΑ</a:t>
                      </a:r>
                      <a:endParaRPr sz="1200">
                        <a:latin typeface="Calibri"/>
                        <a:cs typeface="Calibri"/>
                      </a:endParaRPr>
                    </a:p>
                  </a:txBody>
                  <a:tcPr marL="0" marR="0" marT="0" marB="0">
                    <a:lnR w="7366">
                      <a:solidFill>
                        <a:srgbClr val="000000"/>
                      </a:solidFill>
                      <a:prstDash val="solid"/>
                    </a:lnR>
                    <a:lnT w="7366">
                      <a:solidFill>
                        <a:srgbClr val="A6A6A6"/>
                      </a:solidFill>
                      <a:prstDash val="solid"/>
                    </a:lnT>
                    <a:lnB w="7365">
                      <a:solidFill>
                        <a:srgbClr val="A6A6A6"/>
                      </a:solidFill>
                      <a:prstDash val="solid"/>
                    </a:lnB>
                  </a:tcPr>
                </a:tc>
                <a:tc>
                  <a:txBody>
                    <a:bodyPr/>
                    <a:lstStyle/>
                    <a:p>
                      <a:pPr marL="427355">
                        <a:lnSpc>
                          <a:spcPct val="100000"/>
                        </a:lnSpc>
                      </a:pPr>
                      <a:r>
                        <a:rPr sz="1200" spc="-5" dirty="0">
                          <a:latin typeface="Calibri"/>
                          <a:cs typeface="Calibri"/>
                        </a:rPr>
                        <a:t>1,</a:t>
                      </a:r>
                      <a:r>
                        <a:rPr sz="1200" dirty="0">
                          <a:latin typeface="Calibri"/>
                          <a:cs typeface="Calibri"/>
                        </a:rPr>
                        <a:t>01</a:t>
                      </a:r>
                      <a:endParaRPr sz="1200">
                        <a:latin typeface="Calibri"/>
                        <a:cs typeface="Calibri"/>
                      </a:endParaRPr>
                    </a:p>
                  </a:txBody>
                  <a:tcPr marL="0" marR="0" marT="0" marB="0">
                    <a:lnL w="7366">
                      <a:solidFill>
                        <a:srgbClr val="000000"/>
                      </a:solidFill>
                      <a:prstDash val="solid"/>
                    </a:lnL>
                    <a:lnT w="7366">
                      <a:solidFill>
                        <a:srgbClr val="A6A6A6"/>
                      </a:solidFill>
                      <a:prstDash val="solid"/>
                    </a:lnT>
                    <a:lnB w="7365">
                      <a:solidFill>
                        <a:srgbClr val="A6A6A6"/>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38</a:t>
                      </a:r>
                      <a:endParaRPr sz="1200">
                        <a:latin typeface="Calibri"/>
                        <a:cs typeface="Calibri"/>
                      </a:endParaRPr>
                    </a:p>
                  </a:txBody>
                  <a:tcPr marL="0" marR="0" marT="0" marB="0">
                    <a:lnT w="7366">
                      <a:solidFill>
                        <a:srgbClr val="A6A6A6"/>
                      </a:solidFill>
                      <a:prstDash val="solid"/>
                    </a:lnT>
                    <a:lnB w="7365">
                      <a:solidFill>
                        <a:srgbClr val="A6A6A6"/>
                      </a:solidFill>
                      <a:prstDash val="solid"/>
                    </a:lnB>
                  </a:tcPr>
                </a:tc>
                <a:tc>
                  <a:txBody>
                    <a:bodyPr/>
                    <a:lstStyle/>
                    <a:p>
                      <a:pPr algn="ctr">
                        <a:lnSpc>
                          <a:spcPct val="100000"/>
                        </a:lnSpc>
                      </a:pPr>
                      <a:r>
                        <a:rPr sz="1200" spc="-5" dirty="0">
                          <a:latin typeface="Calibri"/>
                          <a:cs typeface="Calibri"/>
                        </a:rPr>
                        <a:t>1,</a:t>
                      </a:r>
                      <a:r>
                        <a:rPr sz="1200" dirty="0">
                          <a:latin typeface="Calibri"/>
                          <a:cs typeface="Calibri"/>
                        </a:rPr>
                        <a:t>39</a:t>
                      </a:r>
                      <a:endParaRPr sz="1200">
                        <a:latin typeface="Calibri"/>
                        <a:cs typeface="Calibri"/>
                      </a:endParaRPr>
                    </a:p>
                  </a:txBody>
                  <a:tcPr marL="0" marR="0" marT="0" marB="0">
                    <a:lnR w="7366">
                      <a:solidFill>
                        <a:srgbClr val="000000"/>
                      </a:solidFill>
                      <a:prstDash val="solid"/>
                    </a:lnR>
                    <a:lnT w="7366">
                      <a:solidFill>
                        <a:srgbClr val="A6A6A6"/>
                      </a:solidFill>
                      <a:prstDash val="solid"/>
                    </a:lnT>
                    <a:lnB w="7365">
                      <a:solidFill>
                        <a:srgbClr val="A6A6A6"/>
                      </a:solidFill>
                      <a:prstDash val="solid"/>
                    </a:lnB>
                  </a:tcPr>
                </a:tc>
                <a:tc>
                  <a:txBody>
                    <a:bodyPr/>
                    <a:lstStyle/>
                    <a:p>
                      <a:pPr marR="6985" algn="ctr">
                        <a:lnSpc>
                          <a:spcPct val="100000"/>
                        </a:lnSpc>
                      </a:pPr>
                      <a:r>
                        <a:rPr sz="1200" spc="-5" dirty="0">
                          <a:latin typeface="Calibri"/>
                          <a:cs typeface="Calibri"/>
                        </a:rPr>
                        <a:t>1,</a:t>
                      </a:r>
                      <a:r>
                        <a:rPr sz="1200" dirty="0">
                          <a:latin typeface="Calibri"/>
                          <a:cs typeface="Calibri"/>
                        </a:rPr>
                        <a:t>01</a:t>
                      </a:r>
                      <a:endParaRPr sz="1200">
                        <a:latin typeface="Calibri"/>
                        <a:cs typeface="Calibri"/>
                      </a:endParaRPr>
                    </a:p>
                  </a:txBody>
                  <a:tcPr marL="0" marR="0" marT="0" marB="0">
                    <a:lnL w="7366">
                      <a:solidFill>
                        <a:srgbClr val="000000"/>
                      </a:solidFill>
                      <a:prstDash val="solid"/>
                    </a:lnL>
                    <a:lnT w="7366">
                      <a:solidFill>
                        <a:srgbClr val="A6A6A6"/>
                      </a:solidFill>
                      <a:prstDash val="solid"/>
                    </a:lnT>
                    <a:lnB w="7365">
                      <a:solidFill>
                        <a:srgbClr val="A6A6A6"/>
                      </a:solidFill>
                      <a:prstDash val="solid"/>
                    </a:lnB>
                  </a:tcPr>
                </a:tc>
                <a:tc>
                  <a:txBody>
                    <a:bodyPr/>
                    <a:lstStyle/>
                    <a:p>
                      <a:pPr marL="244475">
                        <a:lnSpc>
                          <a:spcPct val="100000"/>
                        </a:lnSpc>
                      </a:pPr>
                      <a:r>
                        <a:rPr sz="1200" spc="-5" dirty="0">
                          <a:latin typeface="Calibri"/>
                          <a:cs typeface="Calibri"/>
                        </a:rPr>
                        <a:t>0,</a:t>
                      </a:r>
                      <a:r>
                        <a:rPr sz="1200" dirty="0">
                          <a:latin typeface="Calibri"/>
                          <a:cs typeface="Calibri"/>
                        </a:rPr>
                        <a:t>40</a:t>
                      </a:r>
                      <a:endParaRPr sz="1200">
                        <a:latin typeface="Calibri"/>
                        <a:cs typeface="Calibri"/>
                      </a:endParaRPr>
                    </a:p>
                  </a:txBody>
                  <a:tcPr marL="0" marR="0" marT="0" marB="0">
                    <a:lnT w="7366">
                      <a:solidFill>
                        <a:srgbClr val="A6A6A6"/>
                      </a:solidFill>
                      <a:prstDash val="solid"/>
                    </a:lnT>
                    <a:lnB w="7365">
                      <a:solidFill>
                        <a:srgbClr val="A6A6A6"/>
                      </a:solidFill>
                      <a:prstDash val="solid"/>
                    </a:lnB>
                  </a:tcPr>
                </a:tc>
                <a:tc>
                  <a:txBody>
                    <a:bodyPr/>
                    <a:lstStyle/>
                    <a:p>
                      <a:pPr marR="192405" algn="ctr">
                        <a:lnSpc>
                          <a:spcPct val="100000"/>
                        </a:lnSpc>
                      </a:pPr>
                      <a:r>
                        <a:rPr sz="1200" spc="-5" dirty="0">
                          <a:latin typeface="Calibri"/>
                          <a:cs typeface="Calibri"/>
                        </a:rPr>
                        <a:t>1,</a:t>
                      </a:r>
                      <a:r>
                        <a:rPr sz="1200" dirty="0">
                          <a:latin typeface="Calibri"/>
                          <a:cs typeface="Calibri"/>
                        </a:rPr>
                        <a:t>41</a:t>
                      </a:r>
                      <a:endParaRPr sz="1200">
                        <a:latin typeface="Calibri"/>
                        <a:cs typeface="Calibri"/>
                      </a:endParaRPr>
                    </a:p>
                  </a:txBody>
                  <a:tcPr marL="0" marR="0" marT="0" marB="0">
                    <a:lnT w="7366">
                      <a:solidFill>
                        <a:srgbClr val="A6A6A6"/>
                      </a:solidFill>
                      <a:prstDash val="solid"/>
                    </a:lnT>
                    <a:lnB w="7365">
                      <a:solidFill>
                        <a:srgbClr val="A6A6A6"/>
                      </a:solidFill>
                      <a:prstDash val="solid"/>
                    </a:lnB>
                  </a:tcPr>
                </a:tc>
              </a:tr>
              <a:tr h="396144">
                <a:tc>
                  <a:txBody>
                    <a:bodyPr/>
                    <a:lstStyle/>
                    <a:p>
                      <a:pPr marL="77470">
                        <a:lnSpc>
                          <a:spcPct val="100000"/>
                        </a:lnSpc>
                      </a:pPr>
                      <a:r>
                        <a:rPr sz="1200" spc="5" dirty="0">
                          <a:latin typeface="Calibri"/>
                          <a:cs typeface="Calibri"/>
                        </a:rPr>
                        <a:t>Λοιπ</a:t>
                      </a:r>
                      <a:r>
                        <a:rPr sz="1200" dirty="0">
                          <a:latin typeface="Calibri"/>
                          <a:cs typeface="Calibri"/>
                        </a:rPr>
                        <a:t>ά</a:t>
                      </a:r>
                      <a:r>
                        <a:rPr sz="1200" spc="5" dirty="0">
                          <a:latin typeface="Calibri"/>
                          <a:cs typeface="Calibri"/>
                        </a:rPr>
                        <a:t> τιμ</a:t>
                      </a:r>
                      <a:r>
                        <a:rPr sz="1200" spc="-5" dirty="0">
                          <a:latin typeface="Calibri"/>
                          <a:cs typeface="Calibri"/>
                        </a:rPr>
                        <a:t>ο</a:t>
                      </a:r>
                      <a:r>
                        <a:rPr sz="1200" spc="5" dirty="0">
                          <a:latin typeface="Calibri"/>
                          <a:cs typeface="Calibri"/>
                        </a:rPr>
                        <a:t>λό</a:t>
                      </a:r>
                      <a:r>
                        <a:rPr sz="1200" dirty="0">
                          <a:latin typeface="Calibri"/>
                          <a:cs typeface="Calibri"/>
                        </a:rPr>
                        <a:t>γ</a:t>
                      </a:r>
                      <a:r>
                        <a:rPr sz="1200" spc="5" dirty="0">
                          <a:latin typeface="Calibri"/>
                          <a:cs typeface="Calibri"/>
                        </a:rPr>
                        <a:t>ια</a:t>
                      </a:r>
                      <a:endParaRPr sz="1200">
                        <a:latin typeface="Calibri"/>
                        <a:cs typeface="Calibri"/>
                      </a:endParaRPr>
                    </a:p>
                  </a:txBody>
                  <a:tcPr marL="0" marR="0" marT="0" marB="0">
                    <a:lnR w="7366">
                      <a:solidFill>
                        <a:srgbClr val="000000"/>
                      </a:solidFill>
                      <a:prstDash val="solid"/>
                    </a:lnR>
                    <a:lnT w="7365">
                      <a:solidFill>
                        <a:srgbClr val="A6A6A6"/>
                      </a:solidFill>
                      <a:prstDash val="solid"/>
                    </a:lnT>
                    <a:lnB w="13461">
                      <a:solidFill>
                        <a:srgbClr val="000000"/>
                      </a:solidFill>
                      <a:prstDash val="solid"/>
                    </a:lnB>
                  </a:tcPr>
                </a:tc>
                <a:tc>
                  <a:txBody>
                    <a:bodyPr/>
                    <a:lstStyle/>
                    <a:p>
                      <a:pPr marL="427355">
                        <a:lnSpc>
                          <a:spcPct val="100000"/>
                        </a:lnSpc>
                      </a:pPr>
                      <a:r>
                        <a:rPr sz="1200" spc="-5" dirty="0">
                          <a:latin typeface="Calibri"/>
                          <a:cs typeface="Calibri"/>
                        </a:rPr>
                        <a:t>0,</a:t>
                      </a:r>
                      <a:r>
                        <a:rPr sz="1200" dirty="0">
                          <a:latin typeface="Calibri"/>
                          <a:cs typeface="Calibri"/>
                        </a:rPr>
                        <a:t>39</a:t>
                      </a:r>
                      <a:endParaRPr sz="1200">
                        <a:latin typeface="Calibri"/>
                        <a:cs typeface="Calibri"/>
                      </a:endParaRPr>
                    </a:p>
                  </a:txBody>
                  <a:tcPr marL="0" marR="0" marT="0" marB="0">
                    <a:lnL w="7366">
                      <a:solidFill>
                        <a:srgbClr val="000000"/>
                      </a:solidFill>
                      <a:prstDash val="solid"/>
                    </a:lnL>
                    <a:lnT w="7365">
                      <a:solidFill>
                        <a:srgbClr val="A6A6A6"/>
                      </a:solidFill>
                      <a:prstDash val="solid"/>
                    </a:lnT>
                    <a:lnB w="13461">
                      <a:solidFill>
                        <a:srgbClr val="000000"/>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00</a:t>
                      </a:r>
                      <a:endParaRPr sz="1200">
                        <a:latin typeface="Calibri"/>
                        <a:cs typeface="Calibri"/>
                      </a:endParaRPr>
                    </a:p>
                  </a:txBody>
                  <a:tcPr marL="0" marR="0" marT="0" marB="0">
                    <a:lnT w="7365">
                      <a:solidFill>
                        <a:srgbClr val="A6A6A6"/>
                      </a:solidFill>
                      <a:prstDash val="solid"/>
                    </a:lnT>
                    <a:lnB w="13461">
                      <a:solidFill>
                        <a:srgbClr val="000000"/>
                      </a:solidFill>
                      <a:prstDash val="solid"/>
                    </a:lnB>
                  </a:tcPr>
                </a:tc>
                <a:tc>
                  <a:txBody>
                    <a:bodyPr/>
                    <a:lstStyle/>
                    <a:p>
                      <a:pPr algn="ctr">
                        <a:lnSpc>
                          <a:spcPct val="100000"/>
                        </a:lnSpc>
                      </a:pPr>
                      <a:r>
                        <a:rPr sz="1200" spc="-5" dirty="0">
                          <a:latin typeface="Calibri"/>
                          <a:cs typeface="Calibri"/>
                        </a:rPr>
                        <a:t>0,</a:t>
                      </a:r>
                      <a:r>
                        <a:rPr sz="1200" dirty="0">
                          <a:latin typeface="Calibri"/>
                          <a:cs typeface="Calibri"/>
                        </a:rPr>
                        <a:t>39</a:t>
                      </a:r>
                      <a:endParaRPr sz="1200">
                        <a:latin typeface="Calibri"/>
                        <a:cs typeface="Calibri"/>
                      </a:endParaRPr>
                    </a:p>
                  </a:txBody>
                  <a:tcPr marL="0" marR="0" marT="0" marB="0">
                    <a:lnR w="7366">
                      <a:solidFill>
                        <a:srgbClr val="000000"/>
                      </a:solidFill>
                      <a:prstDash val="solid"/>
                    </a:lnR>
                    <a:lnT w="7365">
                      <a:solidFill>
                        <a:srgbClr val="A6A6A6"/>
                      </a:solidFill>
                      <a:prstDash val="solid"/>
                    </a:lnT>
                    <a:lnB w="13461">
                      <a:solidFill>
                        <a:srgbClr val="000000"/>
                      </a:solidFill>
                      <a:prstDash val="solid"/>
                    </a:lnB>
                  </a:tcPr>
                </a:tc>
                <a:tc>
                  <a:txBody>
                    <a:bodyPr/>
                    <a:lstStyle/>
                    <a:p>
                      <a:pPr marR="6985" algn="ctr">
                        <a:lnSpc>
                          <a:spcPct val="100000"/>
                        </a:lnSpc>
                      </a:pPr>
                      <a:r>
                        <a:rPr sz="1200" spc="-5" dirty="0">
                          <a:latin typeface="Calibri"/>
                          <a:cs typeface="Calibri"/>
                        </a:rPr>
                        <a:t>0,</a:t>
                      </a:r>
                      <a:r>
                        <a:rPr sz="1200" dirty="0">
                          <a:latin typeface="Calibri"/>
                          <a:cs typeface="Calibri"/>
                        </a:rPr>
                        <a:t>43</a:t>
                      </a:r>
                      <a:endParaRPr sz="1200">
                        <a:latin typeface="Calibri"/>
                        <a:cs typeface="Calibri"/>
                      </a:endParaRPr>
                    </a:p>
                  </a:txBody>
                  <a:tcPr marL="0" marR="0" marT="0" marB="0">
                    <a:lnL w="7366">
                      <a:solidFill>
                        <a:srgbClr val="000000"/>
                      </a:solidFill>
                      <a:prstDash val="solid"/>
                    </a:lnL>
                    <a:lnT w="7365">
                      <a:solidFill>
                        <a:srgbClr val="A6A6A6"/>
                      </a:solidFill>
                      <a:prstDash val="solid"/>
                    </a:lnT>
                    <a:lnB w="13461">
                      <a:solidFill>
                        <a:srgbClr val="000000"/>
                      </a:solidFill>
                      <a:prstDash val="solid"/>
                    </a:lnB>
                  </a:tcPr>
                </a:tc>
                <a:tc>
                  <a:txBody>
                    <a:bodyPr/>
                    <a:lstStyle/>
                    <a:p>
                      <a:pPr marL="244475">
                        <a:lnSpc>
                          <a:spcPct val="100000"/>
                        </a:lnSpc>
                      </a:pPr>
                      <a:r>
                        <a:rPr sz="1200" spc="-5" dirty="0">
                          <a:latin typeface="Calibri"/>
                          <a:cs typeface="Calibri"/>
                        </a:rPr>
                        <a:t>0,</a:t>
                      </a:r>
                      <a:r>
                        <a:rPr sz="1200" dirty="0">
                          <a:latin typeface="Calibri"/>
                          <a:cs typeface="Calibri"/>
                        </a:rPr>
                        <a:t>00</a:t>
                      </a:r>
                      <a:endParaRPr sz="1200">
                        <a:latin typeface="Calibri"/>
                        <a:cs typeface="Calibri"/>
                      </a:endParaRPr>
                    </a:p>
                  </a:txBody>
                  <a:tcPr marL="0" marR="0" marT="0" marB="0">
                    <a:lnT w="7365">
                      <a:solidFill>
                        <a:srgbClr val="A6A6A6"/>
                      </a:solidFill>
                      <a:prstDash val="solid"/>
                    </a:lnT>
                    <a:lnB w="13461">
                      <a:solidFill>
                        <a:srgbClr val="000000"/>
                      </a:solidFill>
                      <a:prstDash val="solid"/>
                    </a:lnB>
                  </a:tcPr>
                </a:tc>
                <a:tc>
                  <a:txBody>
                    <a:bodyPr/>
                    <a:lstStyle/>
                    <a:p>
                      <a:pPr marR="192405" algn="ctr">
                        <a:lnSpc>
                          <a:spcPct val="100000"/>
                        </a:lnSpc>
                      </a:pPr>
                      <a:r>
                        <a:rPr sz="1200" spc="-5" dirty="0">
                          <a:latin typeface="Calibri"/>
                          <a:cs typeface="Calibri"/>
                        </a:rPr>
                        <a:t>0,</a:t>
                      </a:r>
                      <a:r>
                        <a:rPr sz="1200" dirty="0">
                          <a:latin typeface="Calibri"/>
                          <a:cs typeface="Calibri"/>
                        </a:rPr>
                        <a:t>43</a:t>
                      </a:r>
                      <a:endParaRPr sz="1200">
                        <a:latin typeface="Calibri"/>
                        <a:cs typeface="Calibri"/>
                      </a:endParaRPr>
                    </a:p>
                  </a:txBody>
                  <a:tcPr marL="0" marR="0" marT="0" marB="0">
                    <a:lnT w="7365">
                      <a:solidFill>
                        <a:srgbClr val="A6A6A6"/>
                      </a:solidFill>
                      <a:prstDash val="solid"/>
                    </a:lnT>
                    <a:lnB w="13461">
                      <a:solidFill>
                        <a:srgbClr val="000000"/>
                      </a:solidFill>
                      <a:prstDash val="solid"/>
                    </a:lnB>
                  </a:tcPr>
                </a:tc>
              </a:tr>
              <a:tr h="402861">
                <a:tc>
                  <a:txBody>
                    <a:bodyPr/>
                    <a:lstStyle/>
                    <a:p>
                      <a:pPr marL="77470">
                        <a:lnSpc>
                          <a:spcPct val="100000"/>
                        </a:lnSpc>
                      </a:pPr>
                      <a:r>
                        <a:rPr sz="1200" b="1" dirty="0">
                          <a:latin typeface="Calibri"/>
                          <a:cs typeface="Calibri"/>
                        </a:rPr>
                        <a:t>Σύ</a:t>
                      </a:r>
                      <a:r>
                        <a:rPr sz="1200" b="1" spc="5" dirty="0">
                          <a:latin typeface="Calibri"/>
                          <a:cs typeface="Calibri"/>
                        </a:rPr>
                        <a:t>νολ</a:t>
                      </a:r>
                      <a:r>
                        <a:rPr sz="1200" b="1" dirty="0">
                          <a:latin typeface="Calibri"/>
                          <a:cs typeface="Calibri"/>
                        </a:rPr>
                        <a:t>ο</a:t>
                      </a:r>
                      <a:endParaRPr sz="1200">
                        <a:latin typeface="Calibri"/>
                        <a:cs typeface="Calibri"/>
                      </a:endParaRPr>
                    </a:p>
                  </a:txBody>
                  <a:tcPr marL="0" marR="0" marT="0" marB="0">
                    <a:lnR w="7366">
                      <a:solidFill>
                        <a:srgbClr val="000000"/>
                      </a:solidFill>
                      <a:prstDash val="solid"/>
                    </a:lnR>
                    <a:lnT w="13461">
                      <a:solidFill>
                        <a:srgbClr val="000000"/>
                      </a:solidFill>
                      <a:prstDash val="solid"/>
                    </a:lnT>
                    <a:lnB w="13461">
                      <a:solidFill>
                        <a:srgbClr val="000000"/>
                      </a:solidFill>
                      <a:prstDash val="solid"/>
                    </a:lnB>
                  </a:tcPr>
                </a:tc>
                <a:tc>
                  <a:txBody>
                    <a:bodyPr/>
                    <a:lstStyle/>
                    <a:p>
                      <a:pPr marL="427355">
                        <a:lnSpc>
                          <a:spcPct val="100000"/>
                        </a:lnSpc>
                      </a:pPr>
                      <a:r>
                        <a:rPr sz="1200" b="1" spc="-5" dirty="0">
                          <a:latin typeface="Calibri"/>
                          <a:cs typeface="Calibri"/>
                        </a:rPr>
                        <a:t>0</a:t>
                      </a:r>
                      <a:r>
                        <a:rPr sz="1200" b="1" dirty="0">
                          <a:latin typeface="Calibri"/>
                          <a:cs typeface="Calibri"/>
                        </a:rPr>
                        <a:t>,</a:t>
                      </a:r>
                      <a:r>
                        <a:rPr sz="1200" b="1" spc="-5" dirty="0">
                          <a:latin typeface="Calibri"/>
                          <a:cs typeface="Calibri"/>
                        </a:rPr>
                        <a:t>71</a:t>
                      </a:r>
                      <a:endParaRPr sz="1200">
                        <a:latin typeface="Calibri"/>
                        <a:cs typeface="Calibri"/>
                      </a:endParaRPr>
                    </a:p>
                  </a:txBody>
                  <a:tcPr marL="0" marR="0" marT="0" marB="0">
                    <a:lnL w="7366">
                      <a:solidFill>
                        <a:srgbClr val="000000"/>
                      </a:solidFill>
                      <a:prstDash val="solid"/>
                    </a:lnL>
                    <a:lnT w="13461">
                      <a:solidFill>
                        <a:srgbClr val="000000"/>
                      </a:solidFill>
                      <a:prstDash val="solid"/>
                    </a:lnT>
                    <a:lnB w="13461">
                      <a:solidFill>
                        <a:srgbClr val="000000"/>
                      </a:solidFill>
                      <a:prstDash val="solid"/>
                    </a:lnB>
                  </a:tcPr>
                </a:tc>
                <a:tc>
                  <a:txBody>
                    <a:bodyPr/>
                    <a:lstStyle/>
                    <a:p>
                      <a:pPr algn="ctr">
                        <a:lnSpc>
                          <a:spcPct val="100000"/>
                        </a:lnSpc>
                      </a:pPr>
                      <a:r>
                        <a:rPr sz="1200" b="1" spc="-5" dirty="0">
                          <a:latin typeface="Calibri"/>
                          <a:cs typeface="Calibri"/>
                        </a:rPr>
                        <a:t>0</a:t>
                      </a:r>
                      <a:r>
                        <a:rPr sz="1200" b="1" dirty="0">
                          <a:latin typeface="Calibri"/>
                          <a:cs typeface="Calibri"/>
                        </a:rPr>
                        <a:t>,</a:t>
                      </a:r>
                      <a:r>
                        <a:rPr sz="1200" b="1" spc="-5" dirty="0">
                          <a:latin typeface="Calibri"/>
                          <a:cs typeface="Calibri"/>
                        </a:rPr>
                        <a:t>32</a:t>
                      </a:r>
                      <a:endParaRPr sz="1200">
                        <a:latin typeface="Calibri"/>
                        <a:cs typeface="Calibri"/>
                      </a:endParaRPr>
                    </a:p>
                  </a:txBody>
                  <a:tcPr marL="0" marR="0" marT="0" marB="0">
                    <a:lnT w="13461">
                      <a:solidFill>
                        <a:srgbClr val="000000"/>
                      </a:solidFill>
                      <a:prstDash val="solid"/>
                    </a:lnT>
                    <a:lnB w="13461">
                      <a:solidFill>
                        <a:srgbClr val="000000"/>
                      </a:solidFill>
                      <a:prstDash val="solid"/>
                    </a:lnB>
                  </a:tcPr>
                </a:tc>
                <a:tc>
                  <a:txBody>
                    <a:bodyPr/>
                    <a:lstStyle/>
                    <a:p>
                      <a:pPr algn="ctr">
                        <a:lnSpc>
                          <a:spcPct val="100000"/>
                        </a:lnSpc>
                      </a:pPr>
                      <a:r>
                        <a:rPr sz="1200" b="1" spc="-5" dirty="0">
                          <a:latin typeface="Calibri"/>
                          <a:cs typeface="Calibri"/>
                        </a:rPr>
                        <a:t>1</a:t>
                      </a:r>
                      <a:r>
                        <a:rPr sz="1200" b="1" dirty="0">
                          <a:latin typeface="Calibri"/>
                          <a:cs typeface="Calibri"/>
                        </a:rPr>
                        <a:t>,</a:t>
                      </a:r>
                      <a:r>
                        <a:rPr sz="1200" b="1" spc="-5" dirty="0">
                          <a:latin typeface="Calibri"/>
                          <a:cs typeface="Calibri"/>
                        </a:rPr>
                        <a:t>0</a:t>
                      </a:r>
                      <a:r>
                        <a:rPr sz="1200" b="1" dirty="0">
                          <a:latin typeface="Calibri"/>
                          <a:cs typeface="Calibri"/>
                        </a:rPr>
                        <a:t>27</a:t>
                      </a:r>
                      <a:endParaRPr sz="1200">
                        <a:latin typeface="Calibri"/>
                        <a:cs typeface="Calibri"/>
                      </a:endParaRPr>
                    </a:p>
                  </a:txBody>
                  <a:tcPr marL="0" marR="0" marT="0" marB="0">
                    <a:lnR w="7366">
                      <a:solidFill>
                        <a:srgbClr val="000000"/>
                      </a:solidFill>
                      <a:prstDash val="solid"/>
                    </a:lnR>
                    <a:lnT w="13461">
                      <a:solidFill>
                        <a:srgbClr val="000000"/>
                      </a:solidFill>
                      <a:prstDash val="solid"/>
                    </a:lnT>
                    <a:lnB w="13461">
                      <a:solidFill>
                        <a:srgbClr val="000000"/>
                      </a:solidFill>
                      <a:prstDash val="solid"/>
                    </a:lnB>
                  </a:tcPr>
                </a:tc>
                <a:tc>
                  <a:txBody>
                    <a:bodyPr/>
                    <a:lstStyle/>
                    <a:p>
                      <a:pPr marR="6985" algn="ctr">
                        <a:lnSpc>
                          <a:spcPct val="100000"/>
                        </a:lnSpc>
                      </a:pPr>
                      <a:r>
                        <a:rPr sz="1200" b="1" spc="-5" dirty="0">
                          <a:latin typeface="Calibri"/>
                          <a:cs typeface="Calibri"/>
                        </a:rPr>
                        <a:t>0</a:t>
                      </a:r>
                      <a:r>
                        <a:rPr sz="1200" b="1" dirty="0">
                          <a:latin typeface="Calibri"/>
                          <a:cs typeface="Calibri"/>
                        </a:rPr>
                        <a:t>,</a:t>
                      </a:r>
                      <a:r>
                        <a:rPr sz="1200" b="1" spc="-5" dirty="0">
                          <a:latin typeface="Calibri"/>
                          <a:cs typeface="Calibri"/>
                        </a:rPr>
                        <a:t>71</a:t>
                      </a:r>
                      <a:endParaRPr sz="1200">
                        <a:latin typeface="Calibri"/>
                        <a:cs typeface="Calibri"/>
                      </a:endParaRPr>
                    </a:p>
                  </a:txBody>
                  <a:tcPr marL="0" marR="0" marT="0" marB="0">
                    <a:lnL w="7366">
                      <a:solidFill>
                        <a:srgbClr val="000000"/>
                      </a:solidFill>
                      <a:prstDash val="solid"/>
                    </a:lnL>
                    <a:lnT w="13461">
                      <a:solidFill>
                        <a:srgbClr val="000000"/>
                      </a:solidFill>
                      <a:prstDash val="solid"/>
                    </a:lnT>
                    <a:lnB w="13461">
                      <a:solidFill>
                        <a:srgbClr val="000000"/>
                      </a:solidFill>
                      <a:prstDash val="solid"/>
                    </a:lnB>
                  </a:tcPr>
                </a:tc>
                <a:tc>
                  <a:txBody>
                    <a:bodyPr/>
                    <a:lstStyle/>
                    <a:p>
                      <a:pPr marL="244475">
                        <a:lnSpc>
                          <a:spcPct val="100000"/>
                        </a:lnSpc>
                      </a:pPr>
                      <a:r>
                        <a:rPr sz="1200" b="1" spc="-5" dirty="0">
                          <a:latin typeface="Calibri"/>
                          <a:cs typeface="Calibri"/>
                        </a:rPr>
                        <a:t>0</a:t>
                      </a:r>
                      <a:r>
                        <a:rPr sz="1200" b="1" dirty="0">
                          <a:latin typeface="Calibri"/>
                          <a:cs typeface="Calibri"/>
                        </a:rPr>
                        <a:t>,</a:t>
                      </a:r>
                      <a:r>
                        <a:rPr sz="1200" b="1" spc="-5" dirty="0">
                          <a:latin typeface="Calibri"/>
                          <a:cs typeface="Calibri"/>
                        </a:rPr>
                        <a:t>32</a:t>
                      </a:r>
                      <a:endParaRPr sz="1200">
                        <a:latin typeface="Calibri"/>
                        <a:cs typeface="Calibri"/>
                      </a:endParaRPr>
                    </a:p>
                  </a:txBody>
                  <a:tcPr marL="0" marR="0" marT="0" marB="0">
                    <a:lnT w="13461">
                      <a:solidFill>
                        <a:srgbClr val="000000"/>
                      </a:solidFill>
                      <a:prstDash val="solid"/>
                    </a:lnT>
                    <a:lnB w="13461">
                      <a:solidFill>
                        <a:srgbClr val="000000"/>
                      </a:solidFill>
                      <a:prstDash val="solid"/>
                    </a:lnB>
                  </a:tcPr>
                </a:tc>
                <a:tc>
                  <a:txBody>
                    <a:bodyPr/>
                    <a:lstStyle/>
                    <a:p>
                      <a:pPr marL="367665">
                        <a:lnSpc>
                          <a:spcPct val="100000"/>
                        </a:lnSpc>
                      </a:pPr>
                      <a:r>
                        <a:rPr sz="1200" b="1" spc="-5" dirty="0">
                          <a:latin typeface="Calibri"/>
                          <a:cs typeface="Calibri"/>
                        </a:rPr>
                        <a:t>1</a:t>
                      </a:r>
                      <a:r>
                        <a:rPr sz="1200" b="1" dirty="0">
                          <a:latin typeface="Calibri"/>
                          <a:cs typeface="Calibri"/>
                        </a:rPr>
                        <a:t>,</a:t>
                      </a:r>
                      <a:r>
                        <a:rPr sz="1200" b="1" spc="-5" dirty="0">
                          <a:latin typeface="Calibri"/>
                          <a:cs typeface="Calibri"/>
                        </a:rPr>
                        <a:t>0</a:t>
                      </a:r>
                      <a:r>
                        <a:rPr sz="1200" b="1" dirty="0">
                          <a:latin typeface="Calibri"/>
                          <a:cs typeface="Calibri"/>
                        </a:rPr>
                        <a:t>36</a:t>
                      </a:r>
                      <a:endParaRPr sz="1200">
                        <a:latin typeface="Calibri"/>
                        <a:cs typeface="Calibri"/>
                      </a:endParaRPr>
                    </a:p>
                  </a:txBody>
                  <a:tcPr marL="0" marR="0" marT="0" marB="0">
                    <a:lnT w="13461">
                      <a:solidFill>
                        <a:srgbClr val="000000"/>
                      </a:solidFill>
                      <a:prstDash val="solid"/>
                    </a:lnT>
                    <a:lnB w="13461">
                      <a:solidFill>
                        <a:srgbClr val="000000"/>
                      </a:solidFill>
                      <a:prstDash val="solid"/>
                    </a:lnB>
                  </a:tcPr>
                </a:tc>
              </a:tr>
              <a:tr h="408902">
                <a:tc gridSpan="7">
                  <a:txBody>
                    <a:bodyPr/>
                    <a:lstStyle/>
                    <a:p>
                      <a:pPr algn="r"/>
                      <a:r>
                        <a:rPr lang="el-GR" sz="2800" b="1" dirty="0" smtClean="0">
                          <a:latin typeface="Calibri"/>
                          <a:cs typeface="Calibri"/>
                        </a:rPr>
                        <a:t>ΠΗΓΗ: ΕΥΔΑΠ</a:t>
                      </a:r>
                      <a:endParaRPr sz="2800" b="1">
                        <a:latin typeface="Calibri"/>
                        <a:cs typeface="Calibri"/>
                      </a:endParaRPr>
                    </a:p>
                  </a:txBody>
                  <a:tcPr marL="0" marR="0" marT="0" marB="0">
                    <a:lnT w="13461">
                      <a:solidFill>
                        <a:srgbClr val="000000"/>
                      </a:solidFill>
                      <a:prstDash val="solid"/>
                    </a:lnT>
                    <a:lnB w="20319" cap="flat" cmpd="sng" algn="ctr">
                      <a:solidFill>
                        <a:srgbClr val="000000"/>
                      </a:solidFill>
                      <a:prstDash val="solid"/>
                      <a:round/>
                      <a:headEnd type="none" w="med" len="med"/>
                      <a:tailEnd type="none" w="med" len="med"/>
                    </a:lnB>
                  </a:tcPr>
                </a:tc>
                <a:tc hMerge="1">
                  <a:txBody>
                    <a:bodyPr/>
                    <a:lstStyle/>
                    <a:p>
                      <a:endParaRPr sz="1200">
                        <a:latin typeface="Calibri"/>
                        <a:cs typeface="Calibri"/>
                      </a:endParaRPr>
                    </a:p>
                  </a:txBody>
                  <a:tcPr marL="0" marR="0" marT="0" marB="0">
                    <a:lnL w="7366">
                      <a:solidFill>
                        <a:srgbClr val="000000"/>
                      </a:solidFill>
                      <a:prstDash val="solid"/>
                    </a:lnL>
                    <a:lnR w="7366">
                      <a:solidFill>
                        <a:srgbClr val="000000"/>
                      </a:solidFill>
                      <a:prstDash val="solid"/>
                    </a:lnR>
                    <a:lnT w="13461">
                      <a:solidFill>
                        <a:srgbClr val="000000"/>
                      </a:solidFill>
                      <a:prstDash val="solid"/>
                    </a:lnT>
                    <a:lnB w="20319">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sz="1200">
                        <a:latin typeface="Calibri"/>
                        <a:cs typeface="Calibri"/>
                      </a:endParaRPr>
                    </a:p>
                  </a:txBody>
                  <a:tcPr marL="0" marR="0" marT="0" marB="0">
                    <a:lnL w="7366">
                      <a:solidFill>
                        <a:srgbClr val="000000"/>
                      </a:solidFill>
                      <a:prstDash val="solid"/>
                    </a:lnL>
                    <a:lnT w="13461">
                      <a:solidFill>
                        <a:srgbClr val="000000"/>
                      </a:solidFill>
                      <a:prstDash val="solid"/>
                    </a:lnT>
                    <a:lnB w="20319">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ΣΥΓΚΡΙΤΙΚΟΣ ΠΙΝΑΚΑΣ ΔΕΥΑΛ - ΕΥΔΑΠ</a:t>
            </a:r>
            <a:endParaRPr lang="el-GR" dirty="0"/>
          </a:p>
        </p:txBody>
      </p:sp>
      <p:graphicFrame>
        <p:nvGraphicFramePr>
          <p:cNvPr id="4" name="3 - Θέση περιεχομένου"/>
          <p:cNvGraphicFramePr>
            <a:graphicFrameLocks noGrp="1"/>
          </p:cNvGraphicFramePr>
          <p:nvPr>
            <p:ph idx="1"/>
          </p:nvPr>
        </p:nvGraphicFramePr>
        <p:xfrm>
          <a:off x="500034" y="1857364"/>
          <a:ext cx="8229600" cy="1112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l-GR" dirty="0" smtClean="0"/>
                        <a:t>Χρήσεις</a:t>
                      </a:r>
                      <a:endParaRPr lang="el-GR" dirty="0"/>
                    </a:p>
                  </a:txBody>
                  <a:tcPr>
                    <a:solidFill>
                      <a:schemeClr val="accent1">
                        <a:lumMod val="40000"/>
                        <a:lumOff val="60000"/>
                      </a:schemeClr>
                    </a:solidFill>
                  </a:tcPr>
                </a:tc>
                <a:tc>
                  <a:txBody>
                    <a:bodyPr/>
                    <a:lstStyle/>
                    <a:p>
                      <a:r>
                        <a:rPr lang="el-GR" dirty="0" smtClean="0"/>
                        <a:t>Λαμία</a:t>
                      </a:r>
                      <a:endParaRPr lang="el-GR" dirty="0"/>
                    </a:p>
                  </a:txBody>
                  <a:tcPr/>
                </a:tc>
                <a:tc>
                  <a:txBody>
                    <a:bodyPr/>
                    <a:lstStyle/>
                    <a:p>
                      <a:r>
                        <a:rPr lang="el-GR" dirty="0" smtClean="0"/>
                        <a:t>Καποδίστριας</a:t>
                      </a:r>
                      <a:endParaRPr lang="el-GR" dirty="0"/>
                    </a:p>
                  </a:txBody>
                  <a:tcPr/>
                </a:tc>
                <a:tc>
                  <a:txBody>
                    <a:bodyPr/>
                    <a:lstStyle/>
                    <a:p>
                      <a:r>
                        <a:rPr lang="el-GR" dirty="0" smtClean="0"/>
                        <a:t>Καλλικράτης</a:t>
                      </a:r>
                      <a:endParaRPr lang="el-GR" dirty="0"/>
                    </a:p>
                  </a:txBody>
                  <a:tcPr/>
                </a:tc>
                <a:tc>
                  <a:txBody>
                    <a:bodyPr/>
                    <a:lstStyle/>
                    <a:p>
                      <a:r>
                        <a:rPr lang="el-GR" dirty="0" smtClean="0"/>
                        <a:t>ΕΥΔΑΠ</a:t>
                      </a:r>
                      <a:endParaRPr lang="el-GR" dirty="0"/>
                    </a:p>
                  </a:txBody>
                  <a:tcPr/>
                </a:tc>
              </a:tr>
              <a:tr h="370840">
                <a:tc>
                  <a:txBody>
                    <a:bodyPr/>
                    <a:lstStyle/>
                    <a:p>
                      <a:r>
                        <a:rPr lang="el-GR" dirty="0" smtClean="0"/>
                        <a:t>Οικιακό</a:t>
                      </a:r>
                      <a:endParaRPr lang="el-GR" dirty="0"/>
                    </a:p>
                  </a:txBody>
                  <a:tcPr/>
                </a:tc>
                <a:tc>
                  <a:txBody>
                    <a:bodyPr/>
                    <a:lstStyle/>
                    <a:p>
                      <a:r>
                        <a:rPr lang="el-GR" dirty="0" smtClean="0"/>
                        <a:t>1,14</a:t>
                      </a:r>
                      <a:endParaRPr lang="el-GR" dirty="0"/>
                    </a:p>
                  </a:txBody>
                  <a:tcPr/>
                </a:tc>
                <a:tc>
                  <a:txBody>
                    <a:bodyPr/>
                    <a:lstStyle/>
                    <a:p>
                      <a:r>
                        <a:rPr lang="el-GR" dirty="0" smtClean="0"/>
                        <a:t>0,46</a:t>
                      </a:r>
                      <a:endParaRPr lang="el-GR" dirty="0"/>
                    </a:p>
                  </a:txBody>
                  <a:tcPr/>
                </a:tc>
                <a:tc>
                  <a:txBody>
                    <a:bodyPr/>
                    <a:lstStyle/>
                    <a:p>
                      <a:r>
                        <a:rPr lang="el-GR" dirty="0" smtClean="0"/>
                        <a:t>0,45</a:t>
                      </a:r>
                      <a:endParaRPr lang="el-GR" dirty="0"/>
                    </a:p>
                  </a:txBody>
                  <a:tcPr/>
                </a:tc>
                <a:tc>
                  <a:txBody>
                    <a:bodyPr/>
                    <a:lstStyle/>
                    <a:p>
                      <a:r>
                        <a:rPr lang="el-GR" dirty="0" smtClean="0"/>
                        <a:t>1,18</a:t>
                      </a:r>
                      <a:endParaRPr lang="el-GR" dirty="0"/>
                    </a:p>
                  </a:txBody>
                  <a:tcPr/>
                </a:tc>
              </a:tr>
              <a:tr h="370840">
                <a:tc>
                  <a:txBody>
                    <a:bodyPr/>
                    <a:lstStyle/>
                    <a:p>
                      <a:r>
                        <a:rPr lang="el-GR" dirty="0" smtClean="0"/>
                        <a:t>Γενικό</a:t>
                      </a:r>
                      <a:endParaRPr lang="el-GR" dirty="0"/>
                    </a:p>
                  </a:txBody>
                  <a:tcPr/>
                </a:tc>
                <a:tc>
                  <a:txBody>
                    <a:bodyPr/>
                    <a:lstStyle/>
                    <a:p>
                      <a:r>
                        <a:rPr lang="el-GR" dirty="0" smtClean="0"/>
                        <a:t>1,15</a:t>
                      </a:r>
                      <a:endParaRPr lang="el-GR" dirty="0"/>
                    </a:p>
                  </a:txBody>
                  <a:tcPr/>
                </a:tc>
                <a:tc>
                  <a:txBody>
                    <a:bodyPr/>
                    <a:lstStyle/>
                    <a:p>
                      <a:r>
                        <a:rPr lang="el-GR" dirty="0" smtClean="0"/>
                        <a:t>0,51</a:t>
                      </a:r>
                      <a:endParaRPr lang="el-GR" dirty="0"/>
                    </a:p>
                  </a:txBody>
                  <a:tcPr/>
                </a:tc>
                <a:tc>
                  <a:txBody>
                    <a:bodyPr/>
                    <a:lstStyle/>
                    <a:p>
                      <a:r>
                        <a:rPr lang="el-GR" dirty="0" smtClean="0"/>
                        <a:t>0,46</a:t>
                      </a:r>
                      <a:endParaRPr lang="el-GR" dirty="0"/>
                    </a:p>
                  </a:txBody>
                  <a:tcPr/>
                </a:tc>
                <a:tc>
                  <a:txBody>
                    <a:bodyPr/>
                    <a:lstStyle/>
                    <a:p>
                      <a:r>
                        <a:rPr lang="el-GR" dirty="0" smtClean="0"/>
                        <a:t>1,18</a:t>
                      </a:r>
                      <a:endParaRPr lang="el-GR" dirty="0"/>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ΚΟΙΝΩΝΙΚΗ ΠΟΛΙΤΙΚΗ</a:t>
            </a:r>
            <a:endParaRPr lang="el-GR" dirty="0"/>
          </a:p>
        </p:txBody>
      </p:sp>
      <p:sp>
        <p:nvSpPr>
          <p:cNvPr id="3" name="2 - Θέση περιεχομένου"/>
          <p:cNvSpPr>
            <a:spLocks noGrp="1"/>
          </p:cNvSpPr>
          <p:nvPr>
            <p:ph idx="1"/>
          </p:nvPr>
        </p:nvSpPr>
        <p:spPr/>
        <p:txBody>
          <a:bodyPr>
            <a:normAutofit fontScale="55000" lnSpcReduction="20000"/>
          </a:bodyPr>
          <a:lstStyle/>
          <a:p>
            <a:pPr hangingPunct="0">
              <a:buNone/>
            </a:pPr>
            <a:r>
              <a:rPr lang="el-GR" dirty="0" smtClean="0"/>
              <a:t>Η Δ.Ε.Υ.Α.Λ. δεν ξέχασε ποτέ τον κοινωνικό της ρόλο. Οι παρακάτω πολιτικές αποδεικνύουν την κοινωνική διάσταση των αποφάσεων της.</a:t>
            </a:r>
          </a:p>
          <a:p>
            <a:pPr lvl="0"/>
            <a:r>
              <a:rPr lang="el-GR" dirty="0" smtClean="0"/>
              <a:t>Εφαρμόζει κλιμακωτό τιμολόγιο έτσι ώστε οι καταναλωτές να επιβαρύνονται ανάλογα με την σπατάλη, ή εξοικονόμηση της κατανάλωσης.</a:t>
            </a:r>
          </a:p>
          <a:p>
            <a:pPr lvl="0"/>
            <a:r>
              <a:rPr lang="el-GR" dirty="0" smtClean="0"/>
              <a:t>Εφαρμόζει κοινωνικό τιμολόγιο στο οποίο εντάσσονται</a:t>
            </a:r>
          </a:p>
          <a:p>
            <a:pPr lvl="1" hangingPunct="0"/>
            <a:r>
              <a:rPr lang="el-GR" dirty="0" smtClean="0"/>
              <a:t>ΑΤΟΜΑ ΜΕ ΧΑΜΗΛΟ ΕΙΣΟΔΗΜΑ.</a:t>
            </a:r>
          </a:p>
          <a:p>
            <a:pPr lvl="1" hangingPunct="0"/>
            <a:r>
              <a:rPr lang="el-GR" dirty="0" smtClean="0"/>
              <a:t>ΤΡΙΤΕΚΝΟΙ</a:t>
            </a:r>
          </a:p>
          <a:p>
            <a:pPr lvl="1" hangingPunct="0"/>
            <a:r>
              <a:rPr lang="el-GR" dirty="0" smtClean="0"/>
              <a:t>ΠΟΛΥΤΕΚΝΟΙ</a:t>
            </a:r>
          </a:p>
          <a:p>
            <a:pPr lvl="1" hangingPunct="0"/>
            <a:r>
              <a:rPr lang="el-GR" dirty="0" smtClean="0"/>
              <a:t>ΜΑΚΡΟΧΡΟΝΙΑ ΑΝΕΡΓΟΙ</a:t>
            </a:r>
          </a:p>
          <a:p>
            <a:pPr lvl="1" hangingPunct="0"/>
            <a:r>
              <a:rPr lang="el-GR" dirty="0" smtClean="0"/>
              <a:t>ΑΤΟΜΑ ΜΕ ΑΝΑΠΗΡΙΑ</a:t>
            </a:r>
          </a:p>
          <a:p>
            <a:pPr lvl="1" hangingPunct="0"/>
            <a:r>
              <a:rPr lang="el-GR" dirty="0" smtClean="0"/>
              <a:t>ΑΤΟΜΑ ΠΟΥ ΤΑ ΒΑΡΥΝΟΥΝ ΠΡΟΣΤΑΤΕΥΟΜΕΝΑ ΜΕΛΗ ΜΕ ΑΝΑΠΗΡΙΑ</a:t>
            </a:r>
          </a:p>
          <a:p>
            <a:pPr lvl="1" hangingPunct="0"/>
            <a:r>
              <a:rPr lang="el-GR" dirty="0" smtClean="0"/>
              <a:t>ΑΤΟΜΑ ΠΟΥ ΧΡΗΖΟΥΝ ΜΗΧΑΝΙΚΗΣ ΥΠΟΣΤΗΡΙΞΗΣ</a:t>
            </a:r>
          </a:p>
          <a:p>
            <a:pPr marL="342900" lvl="1" indent="-342900">
              <a:buFont typeface="Arial" pitchFamily="34" charset="0"/>
              <a:buChar char="•"/>
            </a:pPr>
            <a:r>
              <a:rPr lang="el-GR" sz="3300" dirty="0" smtClean="0"/>
              <a:t>Πρώτη η Δ.Ε.Υ.Α.Λ. ενσωμάτωσε στην τιμολογιακή της πολιτική έκπτωσης εμπρόθεσμης είσπραξης σε ποσοστό 7% σε όλους τους καταναλωτές. </a:t>
            </a:r>
          </a:p>
          <a:p>
            <a:pPr marL="342900" lvl="1" indent="-342900">
              <a:buFont typeface="Arial" pitchFamily="34" charset="0"/>
              <a:buChar char="•"/>
            </a:pPr>
            <a:r>
              <a:rPr lang="el-GR" sz="3300" dirty="0" smtClean="0"/>
              <a:t>Επέκταση του χρόνου πίστωσης</a:t>
            </a:r>
          </a:p>
          <a:p>
            <a:pPr marL="342900" lvl="1" indent="-342900">
              <a:buFont typeface="Arial" pitchFamily="34" charset="0"/>
              <a:buChar char="•"/>
            </a:pPr>
            <a:r>
              <a:rPr lang="el-GR" sz="3300" dirty="0" smtClean="0"/>
              <a:t>Ρυθμίσεις ανεξόφλητων λογαριασμών </a:t>
            </a:r>
            <a:endParaRPr lang="en-US" sz="3300" dirty="0" smtClean="0"/>
          </a:p>
          <a:p>
            <a:pPr marL="342900" lvl="1" indent="-342900">
              <a:buFont typeface="Arial" pitchFamily="34" charset="0"/>
              <a:buChar char="•"/>
            </a:pPr>
            <a:endParaRPr lang="el-GR" sz="3300" dirty="0" smtClean="0"/>
          </a:p>
          <a:p>
            <a:pPr marL="342900" lvl="1" indent="-342900">
              <a:buFont typeface="Arial" pitchFamily="34" charset="0"/>
              <a:buChar char="•"/>
            </a:pPr>
            <a:endParaRPr lang="el-GR" sz="3300" dirty="0" smtClean="0"/>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ΕΙΣΠΡΑΞΗ ΤΕΛΩΝ</a:t>
            </a:r>
            <a:endParaRPr lang="el-GR" dirty="0"/>
          </a:p>
        </p:txBody>
      </p:sp>
      <p:sp>
        <p:nvSpPr>
          <p:cNvPr id="3" name="2 - Θέση περιεχομένου"/>
          <p:cNvSpPr>
            <a:spLocks noGrp="1"/>
          </p:cNvSpPr>
          <p:nvPr>
            <p:ph idx="1"/>
          </p:nvPr>
        </p:nvSpPr>
        <p:spPr/>
        <p:txBody>
          <a:bodyPr/>
          <a:lstStyle/>
          <a:p>
            <a:r>
              <a:rPr lang="el-GR" dirty="0" smtClean="0"/>
              <a:t>Η είσπραξη των λογαριασμών τελών ύδρευσης-αποχέτευσης από όλους τους καταναλωτές, αποτελεί οριζόντια υποχρέωσή τους και δίκαιη αντιμετώπιση της επιχείρησης απέναντί τους.</a:t>
            </a:r>
          </a:p>
          <a:p>
            <a:r>
              <a:rPr lang="el-GR" dirty="0" smtClean="0"/>
              <a:t>Η είσπραξη των τελών αποτελεί ταυτόχρονα την αναγκαία και ικανή συνθήκη για την βιωσιμότητα της επιχείρησης.</a:t>
            </a:r>
            <a:endParaRPr lang="el-GR" dirty="0"/>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ΜΕΣΗ ΠΕΡΙΟΔΟΣ ΕΙΣΠΡΑΞΕΩΣ ΤΩΝ ΑΠΑΙΤΗΣΕΩΝ</a:t>
            </a:r>
            <a:endParaRPr lang="el-GR" dirty="0"/>
          </a:p>
        </p:txBody>
      </p:sp>
      <p:pic>
        <p:nvPicPr>
          <p:cNvPr id="23554" name="Picture 2"/>
          <p:cNvPicPr>
            <a:picLocks noGrp="1" noChangeAspect="1" noChangeArrowheads="1"/>
          </p:cNvPicPr>
          <p:nvPr>
            <p:ph idx="1"/>
          </p:nvPr>
        </p:nvPicPr>
        <p:blipFill>
          <a:blip r:embed="rId2"/>
          <a:srcRect/>
          <a:stretch>
            <a:fillRect/>
          </a:stretch>
        </p:blipFill>
        <p:spPr bwMode="auto">
          <a:xfrm>
            <a:off x="1257300" y="1714341"/>
            <a:ext cx="6629400" cy="429768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ΠΟΛΙΤΙΚΗ ΕΙΣΠΡΑΞΗΣ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Ενημέρωση μέσω του λογαριασμού για προηγούμενα χρέη, τηλεφωνική ειδοποίηση</a:t>
            </a:r>
          </a:p>
          <a:p>
            <a:r>
              <a:rPr lang="el-GR" dirty="0" smtClean="0"/>
              <a:t>Ρύθμιση – διακανονισμός οφειλών</a:t>
            </a:r>
          </a:p>
          <a:p>
            <a:r>
              <a:rPr lang="el-GR" dirty="0" smtClean="0"/>
              <a:t>Προσωρινή διακοπή</a:t>
            </a:r>
          </a:p>
          <a:p>
            <a:r>
              <a:rPr lang="el-GR" dirty="0" smtClean="0"/>
              <a:t>Οριστική διακοπή</a:t>
            </a:r>
          </a:p>
          <a:p>
            <a:r>
              <a:rPr lang="el-GR" dirty="0" smtClean="0"/>
              <a:t>Παρακράτηση ενημερότητας</a:t>
            </a:r>
          </a:p>
          <a:p>
            <a:r>
              <a:rPr lang="el-GR" dirty="0" smtClean="0"/>
              <a:t>Εξώδικες ειδοποιήσεις</a:t>
            </a:r>
          </a:p>
          <a:p>
            <a:r>
              <a:rPr lang="el-GR" dirty="0" smtClean="0"/>
              <a:t>Συνδυασμός των παραπάνω</a:t>
            </a:r>
          </a:p>
          <a:p>
            <a:endParaRPr lang="el-GR" dirty="0" smtClean="0"/>
          </a:p>
          <a:p>
            <a:endParaRPr lang="el-GR" dirty="0"/>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ΕΝΙΣΧΥΣΗ ΠΟΛΙΤΙΚΗΣ ΕΙΣΠΡΑΞΗΣ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Αύξηση αριθμού εργαζομένων στο μόνιμο συνεργείο διακοπών</a:t>
            </a:r>
          </a:p>
          <a:p>
            <a:r>
              <a:rPr lang="el-GR" dirty="0" smtClean="0"/>
              <a:t>Καθορισμός κριτηρίων οφειλετών προς διακοπή</a:t>
            </a:r>
          </a:p>
          <a:p>
            <a:r>
              <a:rPr lang="el-GR" dirty="0" smtClean="0"/>
              <a:t>Τοποθέτηση γραπτής ειδοποίησης στο </a:t>
            </a:r>
            <a:r>
              <a:rPr lang="el-GR" dirty="0" err="1" smtClean="0"/>
              <a:t>υδρόμετρο</a:t>
            </a:r>
            <a:r>
              <a:rPr lang="el-GR" dirty="0" smtClean="0"/>
              <a:t> του οφειλέτη</a:t>
            </a:r>
          </a:p>
          <a:p>
            <a:r>
              <a:rPr lang="el-GR" dirty="0" smtClean="0"/>
              <a:t>Καθημερινός έλεγχος αποτελεσματικότητας συνεργείου και ανταπόκρισης οφειλετών</a:t>
            </a:r>
          </a:p>
          <a:p>
            <a:r>
              <a:rPr lang="el-GR" dirty="0" smtClean="0"/>
              <a:t>Έλεγχος για αυθαίρετη επανασύνδεση</a:t>
            </a:r>
          </a:p>
          <a:p>
            <a:endParaRPr lang="el-GR"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fontScale="90000"/>
          </a:bodyPr>
          <a:lstStyle/>
          <a:p>
            <a:r>
              <a:rPr lang="el-GR" dirty="0" smtClean="0"/>
              <a:t>Η ΦΙΛΟΣΟΦΙΑ ΤΗΣ ΔΕΥΑ ΛΑΜΙΑΣ ΓΙΑ ΤΗΝ ΕΙΣΠΡΑΞΗ ΤΩΝ ΟΦΕΙΛΩΝ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Δημοτική αρχή, Διοίκηση, Διεύθυνση και Εργαζόμενοι της ΔΕΥΑΛ, συμφωνούμε στην εξής αρχή: </a:t>
            </a:r>
          </a:p>
          <a:p>
            <a:r>
              <a:rPr lang="el-GR" dirty="0" smtClean="0"/>
              <a:t>Κανένας δημότης – καταναλωτής δεν μένει χωρίς νερό </a:t>
            </a:r>
            <a:r>
              <a:rPr lang="el-GR" b="1" dirty="0" smtClean="0"/>
              <a:t>εφόσον ενδιαφερθεί </a:t>
            </a:r>
            <a:r>
              <a:rPr lang="el-GR" dirty="0" smtClean="0"/>
              <a:t>να αντιμετωπίσει το χρέος του, που σημαίνει ότι προσπαθούμε και βρίσκουμε λύσεις που να ανταποκρίνονται στις δυνατότητες των δημοτών-καταναλωτών :</a:t>
            </a:r>
          </a:p>
          <a:p>
            <a:pPr lvl="1"/>
            <a:r>
              <a:rPr lang="el-GR" dirty="0" smtClean="0"/>
              <a:t>Εντός του πλαισίου των αποφάσεων του Δ.Σ.</a:t>
            </a:r>
          </a:p>
          <a:p>
            <a:pPr lvl="1"/>
            <a:r>
              <a:rPr lang="el-GR" dirty="0" smtClean="0"/>
              <a:t>Των κοινωνικών κριτηρίων ενταγμένων ευπαθών καταναλωτών.</a:t>
            </a:r>
          </a:p>
        </p:txBody>
      </p:sp>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lstStyle/>
          <a:p>
            <a:r>
              <a:rPr lang="el-GR" dirty="0" smtClean="0"/>
              <a:t>ΕΡΓΑΖΟΜΕΝΟΙ ΔΕΥΑΛ</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Η Δημοτική Επιχείρηση βρίσκεται σήμερα στο 36ο χρόνο λειτουργίας της, έχει απομακρυνθεί από τις αδυναμίες της νηπιακής της ηλικίας και διαθέτει σημαντική ωριμότητα σε όλα τα </a:t>
            </a:r>
            <a:r>
              <a:rPr lang="el-GR" smtClean="0"/>
              <a:t>επίπεδα </a:t>
            </a:r>
            <a:r>
              <a:rPr lang="el-GR" b="1" i="1" smtClean="0"/>
              <a:t>πλην </a:t>
            </a:r>
            <a:r>
              <a:rPr lang="el-GR" b="1" i="1" dirty="0" smtClean="0"/>
              <a:t>του ανθρώπινου δυναμικού</a:t>
            </a:r>
            <a:r>
              <a:rPr lang="el-GR" dirty="0" smtClean="0"/>
              <a:t> που λόγω των </a:t>
            </a:r>
            <a:r>
              <a:rPr lang="el-GR" dirty="0" err="1" smtClean="0"/>
              <a:t>μνημονιακών</a:t>
            </a:r>
            <a:r>
              <a:rPr lang="el-GR" dirty="0" smtClean="0"/>
              <a:t> απαγορεύσεων στις προσλήψεις σε συνδυασμό με τις αυξημένες ανάγκες της διοικητικής – εδαφικής επέκτασης στα νέα όρια του </a:t>
            </a:r>
            <a:r>
              <a:rPr lang="el-GR" dirty="0" err="1" smtClean="0"/>
              <a:t>Καλλικρατικού</a:t>
            </a:r>
            <a:r>
              <a:rPr lang="el-GR" dirty="0" smtClean="0"/>
              <a:t> Δήμου καθώς και τις σημαντικές αποχωρήσεις λόγω συνταξιοδότησης (25 αποχωρήσεις από το 2010 μέχρι σήμερα) έχουν οδηγήσει τον αριθμό του προσωπικού κάτω του ορίου ασφάλειας,  η δε συνεχιζόμενη αποτελεσματικότητα </a:t>
            </a:r>
            <a:r>
              <a:rPr lang="el-GR" b="1" i="1" dirty="0" smtClean="0"/>
              <a:t>οφείλεται </a:t>
            </a:r>
            <a:r>
              <a:rPr lang="el-GR" b="1" i="1" dirty="0" smtClean="0"/>
              <a:t>στην εμπειρία των στελεχών σε όλα τα επίπεδα, στην πέραν των ορίων προσπάθεια των εργαζομένων καθώς και στην ενσωμάτωση τεχνολογίας αιχμής για την  λειτουργία και διαχείριση των δικτύων και υποδομών. </a:t>
            </a:r>
            <a:r>
              <a:rPr lang="el-GR" dirty="0" smtClean="0"/>
              <a:t>Ο  δείκτης εξυπηρετούμενων κατοίκων  ανά εργαζόμενο σήμερα ανέρχεται στους 1.185 κατοίκους ανά εργαζόμενο (76.000 κάτοικοι / 64 εργαζόμενοι) όταν το 2000 ήταν 705 κάτοικοι ανά εργαζόμενο.</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ic for water company.jpg"/>
          <p:cNvPicPr>
            <a:picLocks noChangeAspect="1"/>
          </p:cNvPicPr>
          <p:nvPr/>
        </p:nvPicPr>
        <p:blipFill>
          <a:blip r:embed="rId2"/>
          <a:stretch>
            <a:fillRect/>
          </a:stretch>
        </p:blipFill>
        <p:spPr>
          <a:xfrm>
            <a:off x="0" y="0"/>
            <a:ext cx="9144000" cy="6858000"/>
          </a:xfrm>
          <a:prstGeom prst="rect">
            <a:avLst/>
          </a:prstGeom>
        </p:spPr>
      </p:pic>
      <p:sp>
        <p:nvSpPr>
          <p:cNvPr id="2" name="1 - Τίτλος"/>
          <p:cNvSpPr>
            <a:spLocks noGrp="1"/>
          </p:cNvSpPr>
          <p:nvPr>
            <p:ph type="title"/>
          </p:nvPr>
        </p:nvSpPr>
        <p:spPr>
          <a:xfrm>
            <a:off x="-1714544" y="2428868"/>
            <a:ext cx="8229600" cy="1143000"/>
          </a:xfrm>
        </p:spPr>
        <p:txBody>
          <a:bodyPr/>
          <a:lstStyle/>
          <a:p>
            <a:r>
              <a:rPr lang="el-GR" dirty="0" smtClean="0"/>
              <a:t>ΕΥΧΑΡΙΣΤΟΥΜΕ</a:t>
            </a:r>
            <a:endParaRPr lang="el-GR"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ΥΔΡΟΜΕΤΡΑ</a:t>
            </a:r>
            <a:r>
              <a:rPr lang="en-US" dirty="0" smtClean="0"/>
              <a:t/>
            </a:r>
            <a:br>
              <a:rPr lang="en-US" dirty="0" smtClean="0"/>
            </a:br>
            <a:r>
              <a:rPr lang="el-GR" sz="2700" b="1" dirty="0" smtClean="0"/>
              <a:t>ΣΥΝΟΛΙΚΑ </a:t>
            </a:r>
            <a:r>
              <a:rPr lang="en-US" sz="2700" b="1" dirty="0" smtClean="0"/>
              <a:t>4</a:t>
            </a:r>
            <a:r>
              <a:rPr lang="el-GR" sz="2700" b="1" dirty="0" smtClean="0"/>
              <a:t>6.407  -  ΕΝΕΡΓΑ 40.773</a:t>
            </a:r>
            <a:endParaRPr lang="el-GR" sz="2700" b="1" dirty="0"/>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ΕΞΕΛΙΞΗ ΕΝΕΡΓΩΝ ΥΔΡΟΜΕΤΡΩΝ ΠΟΛΗΣ ΛΑΜΙΑΣ</a:t>
            </a:r>
            <a:endParaRPr lang="el-GR" dirty="0"/>
          </a:p>
        </p:txBody>
      </p:sp>
      <p:pic>
        <p:nvPicPr>
          <p:cNvPr id="21507" name="Picture 3"/>
          <p:cNvPicPr>
            <a:picLocks noGrp="1" noChangeAspect="1" noChangeArrowheads="1"/>
          </p:cNvPicPr>
          <p:nvPr>
            <p:ph idx="1"/>
          </p:nvPr>
        </p:nvPicPr>
        <p:blipFill>
          <a:blip r:embed="rId2"/>
          <a:srcRect/>
          <a:stretch>
            <a:fillRect/>
          </a:stretch>
        </p:blipFill>
        <p:spPr bwMode="auto">
          <a:xfrm>
            <a:off x="552450" y="1805781"/>
            <a:ext cx="8039100" cy="4114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a:bodyPr>
          <a:lstStyle/>
          <a:p>
            <a:r>
              <a:rPr lang="el-GR" dirty="0" smtClean="0"/>
              <a:t>ΒΑΣΙΚΟΙ ΣΤΟΧΟΙ</a:t>
            </a:r>
            <a:endParaRPr lang="el-GR" dirty="0"/>
          </a:p>
        </p:txBody>
      </p:sp>
      <p:sp>
        <p:nvSpPr>
          <p:cNvPr id="3" name="2 - Θέση περιεχομένου"/>
          <p:cNvSpPr>
            <a:spLocks noGrp="1"/>
          </p:cNvSpPr>
          <p:nvPr>
            <p:ph idx="1"/>
          </p:nvPr>
        </p:nvSpPr>
        <p:spPr>
          <a:solidFill>
            <a:schemeClr val="accent5">
              <a:lumMod val="20000"/>
              <a:lumOff val="80000"/>
            </a:schemeClr>
          </a:solidFill>
        </p:spPr>
        <p:txBody>
          <a:bodyPr>
            <a:normAutofit fontScale="70000" lnSpcReduction="20000"/>
          </a:bodyPr>
          <a:lstStyle/>
          <a:p>
            <a:pPr lvl="0" fontAlgn="base" hangingPunct="0"/>
            <a:r>
              <a:rPr lang="el-GR" dirty="0" smtClean="0"/>
              <a:t>Η βελτίωση της υψηλής ποιότητας παρεχόμενων υπηρεσιών στους δημότες με το χαμηλότερο δυνατό κόστος.</a:t>
            </a:r>
          </a:p>
          <a:p>
            <a:pPr lvl="0" fontAlgn="base" hangingPunct="0"/>
            <a:r>
              <a:rPr lang="el-GR" dirty="0" smtClean="0"/>
              <a:t>Η κάλυψη του λειτουργικού κόστους (κόστος παραγωγής, διάθεσης, διοίκησης).</a:t>
            </a:r>
          </a:p>
          <a:p>
            <a:pPr lvl="0" fontAlgn="base" hangingPunct="0"/>
            <a:r>
              <a:rPr lang="el-GR" dirty="0" smtClean="0"/>
              <a:t>Η κάλυψη της ίδιας συμμετοχής στο κόστος των επενδύσεων.</a:t>
            </a:r>
          </a:p>
          <a:p>
            <a:pPr lvl="0" fontAlgn="base" hangingPunct="0"/>
            <a:r>
              <a:rPr lang="el-GR" dirty="0" smtClean="0"/>
              <a:t>Η κάλυψη του χρηματοοικονομικού κόστους.</a:t>
            </a:r>
          </a:p>
          <a:p>
            <a:pPr lvl="0" fontAlgn="base" hangingPunct="0"/>
            <a:r>
              <a:rPr lang="el-GR" dirty="0" smtClean="0"/>
              <a:t>Η δημιουργία αποθεματικού για τα αυτοχρηματοδοτούμενα έργα.</a:t>
            </a:r>
          </a:p>
          <a:p>
            <a:pPr lvl="0" fontAlgn="base" hangingPunct="0"/>
            <a:r>
              <a:rPr lang="el-GR" dirty="0" smtClean="0"/>
              <a:t>Η κάλυψη του κόστους των φυσικών πόρων και της προστασίας του περιβάλλοντος.</a:t>
            </a:r>
          </a:p>
          <a:p>
            <a:pPr lvl="0" fontAlgn="base" hangingPunct="0"/>
            <a:r>
              <a:rPr lang="el-GR" dirty="0" smtClean="0"/>
              <a:t>Η οργανωτική εξέλιξη της επιχείρησης. </a:t>
            </a:r>
          </a:p>
          <a:p>
            <a:pPr lvl="0" fontAlgn="base" hangingPunct="0"/>
            <a:r>
              <a:rPr lang="el-GR" dirty="0" smtClean="0"/>
              <a:t>Η διαρκής διαβούλευση με την τοπική κοινωνία για την ορθολογική χρήση και διαχείριση του νερού.</a:t>
            </a:r>
            <a:endParaRPr lang="el-GR"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20000"/>
              <a:lumOff val="80000"/>
            </a:schemeClr>
          </a:solidFill>
        </p:spPr>
        <p:txBody>
          <a:bodyPr>
            <a:normAutofit/>
          </a:bodyPr>
          <a:lstStyle/>
          <a:p>
            <a:r>
              <a:rPr lang="el-GR" dirty="0" smtClean="0"/>
              <a:t>ΒΑΣΙΚΕΣ ΑΞΙΕΣ</a:t>
            </a:r>
            <a:endParaRPr lang="el-GR" dirty="0"/>
          </a:p>
        </p:txBody>
      </p:sp>
      <p:sp>
        <p:nvSpPr>
          <p:cNvPr id="3" name="2 - Θέση περιεχομένου"/>
          <p:cNvSpPr>
            <a:spLocks noGrp="1"/>
          </p:cNvSpPr>
          <p:nvPr>
            <p:ph idx="1"/>
          </p:nvPr>
        </p:nvSpPr>
        <p:spPr>
          <a:solidFill>
            <a:schemeClr val="accent5">
              <a:lumMod val="20000"/>
              <a:lumOff val="80000"/>
            </a:schemeClr>
          </a:solidFill>
        </p:spPr>
        <p:txBody>
          <a:bodyPr>
            <a:normAutofit fontScale="77500" lnSpcReduction="20000"/>
          </a:bodyPr>
          <a:lstStyle/>
          <a:p>
            <a:r>
              <a:rPr lang="el-GR" dirty="0" smtClean="0"/>
              <a:t>Η εταιρική κοινωνική ευθύνη δηλαδή, η προσήλωση στο κοινωφελή και ανταποδοτικό χαρακτήρα της επιχείρησης με όσα αυτό συνεπάγεται για την τοπική κοινωνία.</a:t>
            </a:r>
          </a:p>
          <a:p>
            <a:r>
              <a:rPr lang="el-GR" dirty="0" smtClean="0"/>
              <a:t>Η εφαρμογή της  αρχή της χρηστής δημοσιονομικής διαχείρισης δηλαδή της διαχείριση σύμφωνα με τις αρχές της οικονομίας, της αποδοτικότητας και της αποτελεσματικότητας.</a:t>
            </a:r>
          </a:p>
          <a:p>
            <a:r>
              <a:rPr lang="el-GR" dirty="0" smtClean="0"/>
              <a:t>Η εφαρμογή των κείμενων διατάξεων.   </a:t>
            </a:r>
          </a:p>
          <a:p>
            <a:r>
              <a:rPr lang="el-GR" dirty="0" smtClean="0"/>
              <a:t>Ο σεβασμός στη εξυπηρέτηση των δημοτών -  πελατών.</a:t>
            </a:r>
          </a:p>
          <a:p>
            <a:r>
              <a:rPr lang="el-GR" dirty="0" smtClean="0"/>
              <a:t>Κατάλληλο εργασιακό περιβάλλον.</a:t>
            </a:r>
          </a:p>
          <a:p>
            <a:r>
              <a:rPr lang="el-GR" dirty="0" smtClean="0"/>
              <a:t>Ευκαιρίες εξέλιξης στους εργαζομένους.</a:t>
            </a:r>
            <a:endParaRPr lang="el-GR"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a:solidFill>
            <a:schemeClr val="accent1">
              <a:lumMod val="20000"/>
              <a:lumOff val="80000"/>
            </a:schemeClr>
          </a:solidFill>
        </p:spPr>
        <p:txBody>
          <a:bodyPr>
            <a:normAutofit/>
          </a:bodyPr>
          <a:lstStyle/>
          <a:p>
            <a:r>
              <a:rPr lang="el-GR" dirty="0" smtClean="0"/>
              <a:t>ΚΥΡΙΕΣ ΣΤΡΑΤΗΓΙΚΕΣ</a:t>
            </a:r>
            <a:endParaRPr lang="el-GR" dirty="0"/>
          </a:p>
        </p:txBody>
      </p:sp>
      <p:sp>
        <p:nvSpPr>
          <p:cNvPr id="3" name="2 - Θέση περιεχομένου"/>
          <p:cNvSpPr>
            <a:spLocks noGrp="1"/>
          </p:cNvSpPr>
          <p:nvPr>
            <p:ph idx="1"/>
          </p:nvPr>
        </p:nvSpPr>
        <p:spPr>
          <a:xfrm>
            <a:off x="457200" y="1357298"/>
            <a:ext cx="8229600" cy="4768865"/>
          </a:xfrm>
          <a:solidFill>
            <a:schemeClr val="accent5">
              <a:lumMod val="20000"/>
              <a:lumOff val="80000"/>
            </a:schemeClr>
          </a:solidFill>
        </p:spPr>
        <p:txBody>
          <a:bodyPr>
            <a:normAutofit fontScale="62500" lnSpcReduction="20000"/>
          </a:bodyPr>
          <a:lstStyle/>
          <a:p>
            <a:pPr>
              <a:buNone/>
            </a:pPr>
            <a:r>
              <a:rPr lang="el-GR" dirty="0" smtClean="0"/>
              <a:t>	Η διαρκής ανάπτυξη με την άντληση ευρωπαϊκών κονδυλίων και ίδιων πόρων για την κάλυψη επενδυτικών και λειτουργικών δαπανών που  αφορούν, </a:t>
            </a:r>
          </a:p>
          <a:p>
            <a:pPr>
              <a:buNone/>
            </a:pPr>
            <a:r>
              <a:rPr lang="el-GR" dirty="0" smtClean="0"/>
              <a:t>ως προς την ύδρευση:</a:t>
            </a:r>
          </a:p>
          <a:p>
            <a:pPr lvl="0" fontAlgn="base" hangingPunct="0"/>
            <a:r>
              <a:rPr lang="el-GR" dirty="0" smtClean="0"/>
              <a:t> βελτίωση γραμμών υδροδότησης τόσο στη πόλη όσο και στις δημοτικές ενότητες, επέκταση συστήματος </a:t>
            </a:r>
            <a:r>
              <a:rPr lang="el-GR" dirty="0" err="1" smtClean="0"/>
              <a:t>τηλελέγχου</a:t>
            </a:r>
            <a:r>
              <a:rPr lang="el-GR" dirty="0" smtClean="0"/>
              <a:t>-τηλεχειρισμού και εγκατάσταση συστήματος ελέγχου διαρροών</a:t>
            </a:r>
          </a:p>
          <a:p>
            <a:pPr lvl="0" fontAlgn="base" hangingPunct="0"/>
            <a:r>
              <a:rPr lang="el-GR" dirty="0" smtClean="0"/>
              <a:t>δαπάνες για την λειτουργία και συντήρηση των δικτύων και λοιπών εγκαταστάσεων, δαπάνες για τον έλεγχο της ποιότητας του νερού, την ικανοποιητική πίεση στα δίκτυα, την μείωση των διαρροών, </a:t>
            </a:r>
          </a:p>
          <a:p>
            <a:pPr>
              <a:buNone/>
            </a:pPr>
            <a:r>
              <a:rPr lang="el-GR" dirty="0" smtClean="0"/>
              <a:t>ως προς την αποχέτευση και την προστασία του περιβάλλοντος:</a:t>
            </a:r>
          </a:p>
          <a:p>
            <a:r>
              <a:rPr lang="el-GR" dirty="0" smtClean="0"/>
              <a:t>βελτίωση γραμμών αποχέτευσης στην πόλη της Λαμίας και στις Τοπικές Κοινότητες.</a:t>
            </a:r>
          </a:p>
          <a:p>
            <a:pPr lvl="0" hangingPunct="0"/>
            <a:r>
              <a:rPr lang="el-GR" dirty="0" smtClean="0"/>
              <a:t>έργα αποχέτευσης και βιολογικών καθαρισμών στις νέες Τοπικές Κοινότητες.</a:t>
            </a:r>
            <a:endParaRPr lang="el-GR" dirty="0"/>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1235</TotalTime>
  <Words>2334</Words>
  <PresentationFormat>Προβολή στην οθόνη (4:3)</PresentationFormat>
  <Paragraphs>325</Paragraphs>
  <Slides>49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Δ.Ε.Υ.Α. ΛΑΜΙΑΣ</vt:lpstr>
      <vt:lpstr>ΕΙΣΑΓΩΓΙΚΑ ΣΤΟΙΧΕΙΑ</vt:lpstr>
      <vt:lpstr>ΕΙΣΑΓΩΓΙΚΑ ΣΤΟΙΧΕΙΑ</vt:lpstr>
      <vt:lpstr>ΕΙΣΑΓΩΓΙΚΑ ΣΤΟΙΧΕΙΑ</vt:lpstr>
      <vt:lpstr>ΥΔΡΟΜΕΤΡΑ ΣΥΝΟΛΙΚΑ 46.407  -  ΕΝΕΡΓΑ 40.773</vt:lpstr>
      <vt:lpstr>ΕΞΕΛΙΞΗ ΕΝΕΡΓΩΝ ΥΔΡΟΜΕΤΡΩΝ ΠΟΛΗΣ ΛΑΜΙΑΣ</vt:lpstr>
      <vt:lpstr>ΒΑΣΙΚΟΙ ΣΤΟΧΟΙ</vt:lpstr>
      <vt:lpstr>ΒΑΣΙΚΕΣ ΑΞΙΕΣ</vt:lpstr>
      <vt:lpstr>ΚΥΡΙΕΣ ΣΤΡΑΤΗΓΙΚΕΣ</vt:lpstr>
      <vt:lpstr>ΑΡΧΕΣ ΔΙΟΙΚΗΣΗΣ ΚΑΙ ΕΣΩΤΕΡΙΚΑ ΣΥΣΤΗΜΑΤΑ ΔΙΑΧΕΙΡΙΣΗΣ</vt:lpstr>
      <vt:lpstr>ΕΠΕΝΔΥΣΕΙΣ 1986 - 2016</vt:lpstr>
      <vt:lpstr>ΕΠΕΝΔΥΣΕΙΣ 1986 - 2016</vt:lpstr>
      <vt:lpstr>ΕΠΕΝΔΥΣΕΙΣ 1986 - 2016</vt:lpstr>
      <vt:lpstr>ΕΠΕΝΔΥΣΕΙΣ 1986 - 2016</vt:lpstr>
      <vt:lpstr>ΕΠΕΝΔΥΣΕΙΣ ΚΑΙ ΥΦΙΣΤΑΜΕΝΕΣ ΥΠΟΔΟΜΕΣ</vt:lpstr>
      <vt:lpstr>ΣΥΝΟΠΤΙΚΟΣ ΠΙΝΑΚΑΣ ΕΡΓΩΝ ΔΕΥΑΛ ΣΤΙΣ 12 ΤΚ ΤΟΥ ΠΡΟΓΡΑΜΜΑΤΟΣ «ΚΑΠΟΔΙΣΤΡΙΑΣ» 1999 - 2016  ΔΑΠΑΝΗΣ 12.500.000 €</vt:lpstr>
      <vt:lpstr>ΣΥΝΟΠΤΙΚΟΣ ΠΙΝΑΚΑΣ ΕΡΓΩΝ ΔΕΥΑΛ ΤΟΥ ΠΡΟΓΡΑΜΜΑΤΟΣ "ΚΑΛΛΙΚΡΑΤΗΣ" 2011 - 2017</vt:lpstr>
      <vt:lpstr>Διαφάνεια 18</vt:lpstr>
      <vt:lpstr>ΧΡΗΜΑΤΟΔΟΤΗΣΗ ΕΠΕΝΔΥΣΕΩΝ</vt:lpstr>
      <vt:lpstr>ΜΗΚΗ ΔΙΑΧΕΙΡΙΖΟΜΕΝΩΝ ΔΙΚΤΥΩΝ</vt:lpstr>
      <vt:lpstr>Διαφάνεια 21</vt:lpstr>
      <vt:lpstr>Διαφάνεια 22</vt:lpstr>
      <vt:lpstr>ΥΛΟΠΟΙΗΣΗ ΕΠΕΝΔΥΣΕΩΝ ΓΕΙΤΟΝΙΚΩΝ ΔΗΜΩΝ</vt:lpstr>
      <vt:lpstr>ΕΠΕΝΔΥΣΕΙΣ ΣΕ ΝΕΕΣ ΤΕΧΝΟΛΟΓΙΕΣ</vt:lpstr>
      <vt:lpstr>ΕΠΕΝΔΥΣΕΙΣ ΣΕ ΝΕΕΣ ΤΕΧΝΟΛΟΓΙΕΣ</vt:lpstr>
      <vt:lpstr>ΤΡΕΧΟΝ ΤΕΧΝΙΚΟ ΠΡΟΓΡΑΜΜΑ ΕΡΓΩΝ ΣΥΝΟΛΙΚΟ</vt:lpstr>
      <vt:lpstr>ΤΡΕΧΟΝ ΤΕΧΝΙΚΟ ΠΡΟΓΡΑΜΜΑ ΕΡΓΩΝ</vt:lpstr>
      <vt:lpstr>ΤΡΕΧΟΝ ΤΕΧΝΙΚΟ ΠΡΟΓΡΑΜΜΑ ΕΡΓΩΝ</vt:lpstr>
      <vt:lpstr>ΤΡΕΧΟΝ ΤΕΧΝΙΚΟ ΠΡΟΓΡΑΜΜΑ ΕΡΓΩΝ</vt:lpstr>
      <vt:lpstr>ΠΕΡΙΒΑΛΛΟΝΤΙΚΑ ΖΗΤΗΜΑΤΑ</vt:lpstr>
      <vt:lpstr>ΠΟΙΟΤΗΤΑ ΠΟΣΙΜΟΥ ΝΕΡΟΥ</vt:lpstr>
      <vt:lpstr>ΠΟΙΟΤΗΤΑ ΠΟΣΙΜΟΥ ΝΕΡΟΥ</vt:lpstr>
      <vt:lpstr>ΕΛΕΓΧΟΣ ΛΕΙΤΟΥΡΓΙΑΣ Ε.Ε.Λ. </vt:lpstr>
      <vt:lpstr>ΕΛΕΓΧΟΣ ΠΟΙΟΤΗΤΑΣ ΝΕΡΟΥ ΑΠΟΔΕΚΤΗ</vt:lpstr>
      <vt:lpstr>ΕΦΑΡΜΟΓΗ ΙΛΥΟΣ ΣΕ ΓΕΩΡΓΙΚΕΣ ΚΑΛΛΙΕΡΓΕΙΕΣ</vt:lpstr>
      <vt:lpstr>ΕΦΑΡΜΟΓΗ ΣΕ ΑΓΡΟ</vt:lpstr>
      <vt:lpstr>ΔΙΑΧΕΙΡΙΣΗ ΠΑΡΑΓΟΜΕΝΩΝ ΣΤΕΡΕΩΝ ΑΠΟΒΛΗΤΩΝ</vt:lpstr>
      <vt:lpstr>ΠΟΛΙΤΙΚΗ ΠΡΟΣΤΑΣΙΑ</vt:lpstr>
      <vt:lpstr>ΤΙΜΟΛΟΓΙΑΚΗ ΠΟΛΙΤΙΚΗ</vt:lpstr>
      <vt:lpstr>Διαφάνεια 40</vt:lpstr>
      <vt:lpstr>ΣΥΓΚΡΙΤΙΚΟΣ ΠΙΝΑΚΑΣ ΔΕΥΑΛ - ΕΥΔΑΠ</vt:lpstr>
      <vt:lpstr>ΚΟΙΝΩΝΙΚΗ ΠΟΛΙΤΙΚΗ</vt:lpstr>
      <vt:lpstr>ΕΙΣΠΡΑΞΗ ΤΕΛΩΝ</vt:lpstr>
      <vt:lpstr>ΜΕΣΗ ΠΕΡΙΟΔΟΣ ΕΙΣΠΡΑΞΕΩΣ ΤΩΝ ΑΠΑΙΤΗΣΕΩΝ</vt:lpstr>
      <vt:lpstr>ΠΟΛΙΤΙΚΗ ΕΙΣΠΡΑΞΗΣ</vt:lpstr>
      <vt:lpstr>ΕΝΙΣΧΥΣΗ ΠΟΛΙΤΙΚΗΣ ΕΙΣΠΡΑΞΗΣ</vt:lpstr>
      <vt:lpstr>Η ΦΙΛΟΣΟΦΙΑ ΤΗΣ ΔΕΥΑ ΛΑΜΙΑΣ ΓΙΑ ΤΗΝ ΕΙΣΠΡΑΞΗ ΤΩΝ ΟΦΕΙΛΩΝ</vt:lpstr>
      <vt:lpstr>ΕΡΓΑΖΟΜΕΝΟΙ ΔΕΥΑΛ</vt:lpstr>
      <vt:lpstr>ΕΥΧΑΡΙΣΤΟΥΜΕ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Δ.Ε.Υ.Α. ΛΑΜΙΑΣ</dc:title>
  <dc:creator>User</dc:creator>
  <cp:lastModifiedBy>Χρήστης των Windows</cp:lastModifiedBy>
  <cp:revision>109</cp:revision>
  <dcterms:created xsi:type="dcterms:W3CDTF">2018-01-30T16:32:21Z</dcterms:created>
  <dcterms:modified xsi:type="dcterms:W3CDTF">2018-01-31T13:27:23Z</dcterms:modified>
</cp:coreProperties>
</file>